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7" r:id="rId3"/>
    <p:sldId id="278" r:id="rId4"/>
    <p:sldId id="274" r:id="rId5"/>
    <p:sldId id="346" r:id="rId6"/>
    <p:sldId id="345" r:id="rId7"/>
    <p:sldId id="259" r:id="rId8"/>
    <p:sldId id="260" r:id="rId9"/>
    <p:sldId id="347" r:id="rId10"/>
    <p:sldId id="261" r:id="rId11"/>
    <p:sldId id="349" r:id="rId12"/>
    <p:sldId id="262" r:id="rId13"/>
    <p:sldId id="263" r:id="rId14"/>
    <p:sldId id="264" r:id="rId15"/>
    <p:sldId id="350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87" r:id="rId24"/>
    <p:sldId id="281" r:id="rId25"/>
    <p:sldId id="272" r:id="rId26"/>
    <p:sldId id="282" r:id="rId27"/>
    <p:sldId id="284" r:id="rId28"/>
    <p:sldId id="285" r:id="rId29"/>
    <p:sldId id="286" r:id="rId30"/>
    <p:sldId id="351" r:id="rId31"/>
    <p:sldId id="301" r:id="rId32"/>
    <p:sldId id="290" r:id="rId33"/>
    <p:sldId id="297" r:id="rId34"/>
    <p:sldId id="307" r:id="rId35"/>
    <p:sldId id="291" r:id="rId36"/>
    <p:sldId id="300" r:id="rId37"/>
    <p:sldId id="298" r:id="rId38"/>
    <p:sldId id="303" r:id="rId39"/>
    <p:sldId id="339" r:id="rId40"/>
    <p:sldId id="304" r:id="rId41"/>
    <p:sldId id="306" r:id="rId42"/>
    <p:sldId id="341" r:id="rId43"/>
    <p:sldId id="289" r:id="rId44"/>
    <p:sldId id="308" r:id="rId45"/>
    <p:sldId id="315" r:id="rId46"/>
    <p:sldId id="314" r:id="rId47"/>
    <p:sldId id="309" r:id="rId48"/>
    <p:sldId id="317" r:id="rId49"/>
    <p:sldId id="310" r:id="rId50"/>
    <p:sldId id="322" r:id="rId51"/>
    <p:sldId id="324" r:id="rId52"/>
    <p:sldId id="325" r:id="rId53"/>
    <p:sldId id="326" r:id="rId54"/>
    <p:sldId id="311" r:id="rId55"/>
    <p:sldId id="327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1" autoAdjust="0"/>
    <p:restoredTop sz="93023" autoAdjust="0"/>
  </p:normalViewPr>
  <p:slideViewPr>
    <p:cSldViewPr>
      <p:cViewPr>
        <p:scale>
          <a:sx n="75" d="100"/>
          <a:sy n="75" d="100"/>
        </p:scale>
        <p:origin x="-2850" y="-10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49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5D643-D875-49BA-AC11-2E81D3EFA866}" type="datetimeFigureOut">
              <a:rPr lang="sr-Latn-CS" smtClean="0"/>
              <a:pPr/>
              <a:t>23.4.2018.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32DD3-7C58-48D1-8B1A-B03023A7F4A4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94107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AC008-3BA1-4F57-A152-90474F7AC888}" type="datetimeFigureOut">
              <a:rPr lang="sr-Latn-CS" smtClean="0"/>
              <a:pPr/>
              <a:t>23.4.2018.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31E15-898B-44A5-B093-43F17AD5834C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1756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Naslov</a:t>
            </a:r>
            <a:r>
              <a:rPr lang="hr-HR" baseline="0" dirty="0" smtClean="0"/>
              <a:t> (na glagoljici): Kultura i društvo</a:t>
            </a:r>
          </a:p>
          <a:p>
            <a:r>
              <a:rPr lang="hr-HR" baseline="0" dirty="0" smtClean="0"/>
              <a:t>Fotografije:</a:t>
            </a:r>
          </a:p>
          <a:p>
            <a:r>
              <a:rPr lang="hr-HR" baseline="0" dirty="0" smtClean="0"/>
              <a:t>- Paška čipka</a:t>
            </a:r>
          </a:p>
          <a:p>
            <a:r>
              <a:rPr lang="hr-HR" baseline="0" dirty="0" smtClean="0"/>
              <a:t>- narodna nošnja iz srednje Bosne</a:t>
            </a:r>
          </a:p>
          <a:p>
            <a:r>
              <a:rPr lang="hr-HR" baseline="0" dirty="0" smtClean="0"/>
              <a:t>- Maorska tetovaža</a:t>
            </a:r>
          </a:p>
          <a:p>
            <a:r>
              <a:rPr lang="hr-HR" baseline="0" dirty="0" smtClean="0"/>
              <a:t>- Stećak</a:t>
            </a:r>
          </a:p>
          <a:p>
            <a:r>
              <a:rPr lang="hr-HR" baseline="0" dirty="0" smtClean="0"/>
              <a:t>- Pieta (Michelangelo)</a:t>
            </a:r>
          </a:p>
          <a:p>
            <a:r>
              <a:rPr lang="hr-HR" baseline="0" dirty="0" smtClean="0"/>
              <a:t>- Bušmanska djeca</a:t>
            </a:r>
          </a:p>
          <a:p>
            <a:r>
              <a:rPr lang="hr-HR" baseline="0" dirty="0" smtClean="0"/>
              <a:t>- Vučedolska golubica</a:t>
            </a:r>
          </a:p>
          <a:p>
            <a:r>
              <a:rPr lang="hr-HR" baseline="0" dirty="0" smtClean="0"/>
              <a:t>- Uzorak narodne nošnje</a:t>
            </a:r>
          </a:p>
          <a:p>
            <a:r>
              <a:rPr lang="hr-HR" baseline="0" dirty="0" smtClean="0"/>
              <a:t>- Računalo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</a:t>
            </a:fld>
            <a:endParaRPr lang="hr-H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O Japanu</a:t>
            </a:r>
            <a:r>
              <a:rPr lang="hr-HR" baseline="0" dirty="0" smtClean="0"/>
              <a:t> i japanskoj kulturi možete pročitati u časopisu Hrvatski zemljopis br. 61 str 39  (danas je to časopis Meridijani)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33</a:t>
            </a:fld>
            <a:endParaRPr lang="hr-H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92C50-9B0F-4596-85A2-75640ED9DDBE}" type="datetimeFigureOut">
              <a:rPr lang="en-US"/>
              <a:pPr>
                <a:defRPr/>
              </a:pPr>
              <a:t>4/23/2018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9AF90C-7C29-4F99-BADF-2B13ED2291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6FDBA-9375-4495-8652-0054520FEBB8}" type="datetimeFigureOut">
              <a:rPr lang="en-US"/>
              <a:pPr>
                <a:defRPr/>
              </a:pPr>
              <a:t>4/23/2018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C27A79-21F7-4E18-ABB6-90FA44AD67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E392A-2ED7-4357-8B76-1AA929AD5DA2}" type="datetimeFigureOut">
              <a:rPr lang="en-US"/>
              <a:pPr>
                <a:defRPr/>
              </a:pPr>
              <a:t>4/23/2018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76E14-1A9B-4D12-A97E-748446FA22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FD701E-F152-4315-9931-095C017F9B62}" type="datetimeFigureOut">
              <a:rPr lang="en-US"/>
              <a:pPr>
                <a:defRPr/>
              </a:pPr>
              <a:t>4/23/2018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47245-2B76-4865-81F9-659FCB17FD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E8963A-C963-4FAE-A53D-A26FB781D8B8}" type="datetimeFigureOut">
              <a:rPr lang="en-US"/>
              <a:pPr>
                <a:defRPr/>
              </a:pPr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56813-0CFA-48A9-879A-34F7DABD6B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69A5D9-FF6F-44AD-9982-8909A5109073}" type="datetimeFigureOut">
              <a:rPr lang="en-US"/>
              <a:pPr>
                <a:defRPr/>
              </a:pPr>
              <a:t>4/23/2018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4D59FD-966E-4474-A158-8A346D0F24B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9DBF6-A618-4E00-8DF0-B9D74A4E403E}" type="datetimeFigureOut">
              <a:rPr lang="en-US"/>
              <a:pPr>
                <a:defRPr/>
              </a:pPr>
              <a:t>4/23/2018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60FA3-BAD4-4E3B-8277-479BD7BA0F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7DC7C2-E49E-43B4-8C51-5735C829112E}" type="datetimeFigureOut">
              <a:rPr lang="en-US"/>
              <a:pPr>
                <a:defRPr/>
              </a:pPr>
              <a:t>4/23/2018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E38C9-AE9B-428A-9F20-D85BF4905E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33448-63D1-46E9-9F6C-2042C214D27C}" type="datetimeFigureOut">
              <a:rPr lang="en-US"/>
              <a:pPr>
                <a:defRPr/>
              </a:pPr>
              <a:t>4/23/2018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ECBF94-459E-437E-883D-A49E47E82C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69EB6-CB58-4D51-946C-E833FD0760E0}" type="datetimeFigureOut">
              <a:rPr lang="en-US"/>
              <a:pPr>
                <a:defRPr/>
              </a:pPr>
              <a:t>4/23/2018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4D436-E5FF-4BF2-85D8-BD7D21E3C2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46F63-ED55-4607-A3E1-2FF45B6BF0E2}" type="datetimeFigureOut">
              <a:rPr lang="en-US"/>
              <a:pPr>
                <a:defRPr/>
              </a:pPr>
              <a:t>4/23/2018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C5D47-8E6A-4D03-B6EF-ABB0DF6797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8C68F9B-219A-417B-BABC-587CA701AD9F}" type="datetimeFigureOut">
              <a:rPr lang="en-US"/>
              <a:pPr>
                <a:defRPr/>
              </a:pPr>
              <a:t>4/23/2018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23FF1FA-AC1F-4747-B571-760EE52CB0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cture1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SOCIOKULTURNA EVOLUCIJA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1852828"/>
          </a:xfrm>
        </p:spPr>
        <p:txBody>
          <a:bodyPr>
            <a:normAutofit/>
          </a:bodyPr>
          <a:lstStyle/>
          <a:p>
            <a:pPr lvl="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načini preživljavanja utječu na različite socijalne strukture i kulture pojedinog društva</a:t>
            </a:r>
          </a:p>
          <a:p>
            <a:pPr lvl="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SOCIOKULTURNA EVOLUCIJA </a:t>
            </a: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društvene strukture i kulture s vremenom postaju sve složenije (neprestani proces)</a:t>
            </a:r>
            <a:endParaRPr lang="hr-HR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  <a:p>
            <a:pPr>
              <a:buSzPct val="100000"/>
              <a:buFont typeface="Calibri" pitchFamily="34" charset="0"/>
              <a:buChar char="–"/>
            </a:pPr>
            <a:endParaRPr lang="hr-HR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:\Users\cornx\Desktop\Sociologija\slike\kultura\manhattan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641903" y="4749860"/>
            <a:ext cx="4993741" cy="1962447"/>
          </a:xfrm>
          <a:prstGeom prst="rect">
            <a:avLst/>
          </a:prstGeom>
          <a:ln w="28575">
            <a:solidFill>
              <a:schemeClr val="tx1"/>
            </a:solidFill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SOCIOKULTURNA EVOLUCIJA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 descr="kraal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75758" y="1006719"/>
            <a:ext cx="4391380" cy="2283690"/>
          </a:xfrm>
          <a:prstGeom prst="rect">
            <a:avLst/>
          </a:prstGeom>
          <a:ln w="38100">
            <a:solidFill>
              <a:schemeClr val="tx1"/>
            </a:solidFill>
          </a:ln>
          <a:effectLst/>
        </p:spPr>
      </p:pic>
      <p:pic>
        <p:nvPicPr>
          <p:cNvPr id="6" name="Picture 5" descr="kraal2.jp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4644008" y="974118"/>
            <a:ext cx="3203633" cy="2022834"/>
          </a:xfrm>
          <a:prstGeom prst="rect">
            <a:avLst/>
          </a:prstGeom>
          <a:ln w="38100">
            <a:solidFill>
              <a:schemeClr val="tx1"/>
            </a:solidFill>
          </a:ln>
          <a:effectLst/>
        </p:spPr>
      </p:pic>
      <p:pic>
        <p:nvPicPr>
          <p:cNvPr id="7" name="Picture 6" descr="nomadi2.jpg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>
          <a:xfrm>
            <a:off x="5940152" y="2852936"/>
            <a:ext cx="3105040" cy="1733041"/>
          </a:xfrm>
          <a:prstGeom prst="rect">
            <a:avLst/>
          </a:prstGeom>
          <a:ln w="28575">
            <a:solidFill>
              <a:schemeClr val="tx1"/>
            </a:solidFill>
          </a:ln>
          <a:effectLst/>
        </p:spPr>
      </p:pic>
      <p:pic>
        <p:nvPicPr>
          <p:cNvPr id="8" name="Picture 2" descr="C:\Users\cornx\Desktop\Sociologija\slike\farmeri_koliba.jpg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251520" y="4149080"/>
            <a:ext cx="2683622" cy="2212095"/>
          </a:xfrm>
          <a:prstGeom prst="rect">
            <a:avLst/>
          </a:prstGeom>
          <a:ln w="28575">
            <a:solidFill>
              <a:schemeClr val="tx1"/>
            </a:solidFill>
          </a:ln>
          <a:effectLst/>
        </p:spPr>
      </p:pic>
      <p:pic>
        <p:nvPicPr>
          <p:cNvPr id="9" name="Picture 8" descr="velebit.jp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2555776" y="3248739"/>
            <a:ext cx="3203633" cy="1931465"/>
          </a:xfrm>
          <a:prstGeom prst="rect">
            <a:avLst/>
          </a:prstGeom>
          <a:ln w="28575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3628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TIPOVI DRUŠTAVA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71546"/>
            <a:ext cx="8715436" cy="5643602"/>
          </a:xfrm>
        </p:spPr>
        <p:txBody>
          <a:bodyPr>
            <a:normAutofit/>
          </a:bodyPr>
          <a:lstStyle/>
          <a:p>
            <a:pPr lvl="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društva najčešće svrstavamo u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pet tipova</a:t>
            </a: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:</a:t>
            </a:r>
          </a:p>
          <a:p>
            <a:pPr marL="1307592" lvl="2" indent="-457200">
              <a:spcBef>
                <a:spcPts val="600"/>
              </a:spcBef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lovačka i skupljalačka društva </a:t>
            </a:r>
          </a:p>
          <a:p>
            <a:pPr marL="1307592" lvl="2" indent="-457200">
              <a:spcBef>
                <a:spcPts val="600"/>
              </a:spcBef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pastirska i ratarska društva </a:t>
            </a:r>
          </a:p>
          <a:p>
            <a:pPr marL="1307592" lvl="2" indent="-457200">
              <a:spcBef>
                <a:spcPts val="600"/>
              </a:spcBef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društva tradicionalnih država </a:t>
            </a:r>
          </a:p>
          <a:p>
            <a:pPr marL="1307592" lvl="2" indent="-457200">
              <a:spcBef>
                <a:spcPts val="600"/>
              </a:spcBef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industrijska društva</a:t>
            </a:r>
          </a:p>
          <a:p>
            <a:pPr marL="1307592" lvl="2" indent="-457200">
              <a:spcBef>
                <a:spcPts val="600"/>
              </a:spcBef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postindustrijsko društvo</a:t>
            </a:r>
          </a:p>
          <a:p>
            <a:pPr lvl="0">
              <a:buClr>
                <a:prstClr val="white">
                  <a:shade val="95000"/>
                </a:prstClr>
              </a:buClr>
              <a:buFont typeface="Wingdings 2" pitchFamily="18" charset="2"/>
              <a:buChar char=""/>
            </a:pPr>
            <a:endParaRPr lang="hr-HR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  <a:p>
            <a:pPr lvl="0">
              <a:buClr>
                <a:prstClr val="white">
                  <a:shade val="95000"/>
                </a:prstClr>
              </a:buClr>
              <a:buFont typeface="Wingdings 2" pitchFamily="18" charset="2"/>
              <a:buChar char=""/>
            </a:pPr>
            <a:endParaRPr lang="hr-HR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LOVAČKA I SKUPLJALAČKA DRUŠTVA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71546"/>
            <a:ext cx="8893652" cy="5643602"/>
          </a:xfrm>
        </p:spPr>
        <p:txBody>
          <a:bodyPr>
            <a:normAutofit/>
          </a:bodyPr>
          <a:lstStyle/>
          <a:p>
            <a:pPr lvl="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preživljavaju od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lova</a:t>
            </a: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ribolova</a:t>
            </a:r>
            <a:r>
              <a:rPr lang="hr-HR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sakupljanja</a:t>
            </a:r>
            <a:r>
              <a:rPr lang="hr-HR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plodova</a:t>
            </a:r>
          </a:p>
          <a:p>
            <a:pPr lvl="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mala nejednakost </a:t>
            </a: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među članovima (u odnosu na dob i spol) </a:t>
            </a:r>
          </a:p>
          <a:p>
            <a:pPr lvl="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osnova društvene strukture je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srodstvo</a:t>
            </a:r>
          </a:p>
          <a:p>
            <a:pPr lvl="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pokretljivi su</a:t>
            </a:r>
          </a:p>
          <a:p>
            <a:pPr lvl="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oko 250 000 na svijetu (Amazonija i Nova Gvineja)</a:t>
            </a:r>
          </a:p>
        </p:txBody>
      </p:sp>
      <p:pic>
        <p:nvPicPr>
          <p:cNvPr id="7" name="Picture 6" descr="lovacko-skupljalacko-drustvo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34446" y="4204348"/>
            <a:ext cx="4780415" cy="239020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busmani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990" y="4189836"/>
            <a:ext cx="3610690" cy="2404720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PASTIRSKA I RATARSKA DRUŠTVA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8"/>
            <a:ext cx="9144032" cy="2928958"/>
          </a:xfrm>
        </p:spPr>
        <p:txBody>
          <a:bodyPr>
            <a:normAutofit/>
          </a:bodyPr>
          <a:lstStyle/>
          <a:p>
            <a:pPr lvl="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PASTIRSKA DRUŠTVA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– preživljavaju od uzgoja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goveda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ovaca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deva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ili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konja</a:t>
            </a:r>
          </a:p>
          <a:p>
            <a:pPr lvl="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velika pokretljivost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(često dolaze u doticaj s drugim društvima – trgovina ili rat)</a:t>
            </a:r>
          </a:p>
          <a:p>
            <a:pPr lvl="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nejednakost na temelju razlike u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moći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bogatstvu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unutar društva (broj goveda, konja...)</a:t>
            </a:r>
          </a:p>
          <a:p>
            <a:pPr lvl="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Mongoli, Arapi, Masai, Tuarezi (</a:t>
            </a:r>
            <a:r>
              <a:rPr lang="hr-HR" sz="2400" dirty="0" err="1" smtClean="0">
                <a:latin typeface="Calibri" pitchFamily="34" charset="0"/>
                <a:cs typeface="Calibri" pitchFamily="34" charset="0"/>
              </a:rPr>
              <a:t>Imouhar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)…</a:t>
            </a:r>
            <a:endParaRPr lang="hr-HR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42876" y="4000504"/>
            <a:ext cx="8929718" cy="3629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-32" y="4143380"/>
            <a:ext cx="9144032" cy="27146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RATARSKA</a:t>
            </a:r>
            <a:r>
              <a:rPr kumimoji="0" lang="hr-HR" sz="2400" b="1" i="0" u="none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DRUŠTVA 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– preživljavaju od uzgoja </a:t>
            </a: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žitarica</a:t>
            </a: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hr-HR" sz="2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Calibri" pitchFamily="34" charset="0"/>
              </a:rPr>
              <a:t>i</a:t>
            </a: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drugih</a:t>
            </a: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biljaka</a:t>
            </a: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  <a:tabLst/>
              <a:defRPr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slaba </a:t>
            </a: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pokretljivost 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(izgradnja</a:t>
            </a:r>
            <a:r>
              <a:rPr kumimoji="0" lang="hr-HR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stalnih naselja i stalnih ekonomskih veza među naseljima)</a:t>
            </a: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  <a:tabLst/>
              <a:defRPr/>
            </a:pP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nejednakost na temelju razlike u veličini</a:t>
            </a:r>
            <a:r>
              <a:rPr kumimoji="0" lang="hr-HR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posjeda</a:t>
            </a: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ngoli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7187" y="4581128"/>
            <a:ext cx="6758595" cy="2083901"/>
          </a:xfrm>
          <a:prstGeom prst="rect">
            <a:avLst/>
          </a:prstGeom>
          <a:ln w="28575">
            <a:solidFill>
              <a:schemeClr val="tx1"/>
            </a:solidFill>
          </a:ln>
          <a:effectLst/>
        </p:spPr>
      </p:pic>
      <p:pic>
        <p:nvPicPr>
          <p:cNvPr id="4" name="Picture 3" descr="masai.jpg"/>
          <p:cNvPicPr>
            <a:picLocks noChangeAspect="1"/>
          </p:cNvPicPr>
          <p:nvPr/>
        </p:nvPicPr>
        <p:blipFill rotWithShape="1">
          <a:blip r:embed="rId3"/>
          <a:srcRect t="18218" b="8350"/>
          <a:stretch/>
        </p:blipFill>
        <p:spPr>
          <a:xfrm>
            <a:off x="164084" y="188640"/>
            <a:ext cx="6395361" cy="2839948"/>
          </a:xfrm>
          <a:prstGeom prst="rect">
            <a:avLst/>
          </a:prstGeom>
          <a:ln w="28575">
            <a:solidFill>
              <a:schemeClr val="tx1"/>
            </a:solidFill>
          </a:ln>
          <a:effectLst/>
        </p:spPr>
      </p:pic>
      <p:pic>
        <p:nvPicPr>
          <p:cNvPr id="3" name="Picture 2" descr="tuarezi2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95936" y="2645384"/>
            <a:ext cx="5040560" cy="2583816"/>
          </a:xfrm>
          <a:prstGeom prst="rect">
            <a:avLst/>
          </a:prstGeom>
          <a:ln w="28575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8616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543956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DRUŠTVA TRADICIONALNIH DRŽAVA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00108"/>
            <a:ext cx="9144000" cy="571504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Jerihon (7-7500 pr. Kr.), Babilon, Teba, Sumer, Mohenjo-Daro i Harappa (dolina Inda)</a:t>
            </a:r>
          </a:p>
          <a:p>
            <a:pPr lvl="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razvoj povezan s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nastankom gradova</a:t>
            </a: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, izrazitim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nejednakostima u bogatstvu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moći </a:t>
            </a: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te vladavinom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kraljeva</a:t>
            </a: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careva</a:t>
            </a:r>
          </a:p>
          <a:p>
            <a:pPr lvl="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upotreba pisma </a:t>
            </a: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– civilizacije (historijska društva)</a:t>
            </a:r>
          </a:p>
          <a:p>
            <a:pPr lvl="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Inke, Maye, Asteci, Kina, Rimsko </a:t>
            </a:r>
            <a:b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</a:b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carstvo,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potamske civilizacije</a:t>
            </a:r>
            <a:r>
              <a:rPr lang="hr-HR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br>
              <a:rPr lang="hr-HR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</a:b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(Sumerani, Asirci, Feničani, Babilonci, </a:t>
            </a:r>
            <a:b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</a:br>
            <a:r>
              <a:rPr lang="hr-HR" dirty="0" err="1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Egipćani..</a:t>
            </a: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.)</a:t>
            </a:r>
          </a:p>
        </p:txBody>
      </p:sp>
      <p:pic>
        <p:nvPicPr>
          <p:cNvPr id="5" name="Picture 4" descr="Map_of_fertile_cresent.svg.png"/>
          <p:cNvPicPr>
            <a:picLocks noChangeAspect="1"/>
          </p:cNvPicPr>
          <p:nvPr/>
        </p:nvPicPr>
        <p:blipFill rotWithShape="1">
          <a:blip r:embed="rId2" cstate="email"/>
          <a:srcRect b="25791"/>
          <a:stretch/>
        </p:blipFill>
        <p:spPr>
          <a:xfrm>
            <a:off x="6158230" y="4109668"/>
            <a:ext cx="2934629" cy="2674478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INDUSTRIJSKA DRUŠTVA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00108"/>
            <a:ext cx="9144000" cy="5715040"/>
          </a:xfrm>
        </p:spPr>
        <p:txBody>
          <a:bodyPr>
            <a:normAutofit/>
          </a:bodyPr>
          <a:lstStyle/>
          <a:p>
            <a:pPr lvl="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javljaju se s pojavom parnog stroja –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industrijska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revolucija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(18. st)</a:t>
            </a:r>
          </a:p>
          <a:p>
            <a:pPr lvl="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znanstvene spoznaje 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korištenje tehnologija 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(umjesto ljudske i životinjske snage)</a:t>
            </a:r>
          </a:p>
          <a:p>
            <a:pPr lvl="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brz tehnološki razvoj industrijskih društava</a:t>
            </a:r>
          </a:p>
          <a:p>
            <a:pPr lvl="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većina ljudi radi u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tvornicama 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uredima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, manji dio u poljoprivredi (2 - 5 %)</a:t>
            </a:r>
          </a:p>
          <a:p>
            <a:pPr lvl="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urbanizacija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većina ljudi živi u gradovima</a:t>
            </a:r>
          </a:p>
          <a:p>
            <a:pPr lvl="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impersonalnost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i utjecaj velikih organizacija </a:t>
            </a:r>
          </a:p>
          <a:p>
            <a:pPr lvl="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razvoj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demokracije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i osobnih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sloboda</a:t>
            </a:r>
          </a:p>
        </p:txBody>
      </p:sp>
      <p:pic>
        <p:nvPicPr>
          <p:cNvPr id="4" name="Picture 3" descr="Ford_Factory_Producing_Merlin_Aircraft_Engines.jpg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5" y="1857364"/>
            <a:ext cx="7402299" cy="4710554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POSTINDUSTRIJSKO DRUŠTVO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3071834"/>
          </a:xfrm>
        </p:spPr>
        <p:txBody>
          <a:bodyPr>
            <a:normAutofit/>
          </a:bodyPr>
          <a:lstStyle/>
          <a:p>
            <a:pPr lvl="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novija pojava</a:t>
            </a:r>
          </a:p>
          <a:p>
            <a:pPr lvl="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dominiraju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uslužne djelatnosti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(tercijarni i kvartarni sektor)</a:t>
            </a:r>
          </a:p>
          <a:p>
            <a:pPr lvl="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automatizacija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proizvodnje</a:t>
            </a:r>
          </a:p>
          <a:p>
            <a:pPr lvl="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mijenja se značaj ljudskog rada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intelektualizira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se</a:t>
            </a:r>
          </a:p>
          <a:p>
            <a:pPr lvl="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obrazovana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radna snaga</a:t>
            </a:r>
          </a:p>
          <a:p>
            <a:pPr lvl="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informatičko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ili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umreženo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društvo</a:t>
            </a:r>
          </a:p>
        </p:txBody>
      </p:sp>
      <p:pic>
        <p:nvPicPr>
          <p:cNvPr id="6" name="Picture 5" descr="information-technolog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18" y="4034869"/>
            <a:ext cx="5786478" cy="2680994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OPĆE ZNAČAJKE KULTURE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9071992" cy="5715040"/>
          </a:xfrm>
        </p:spPr>
        <p:txBody>
          <a:bodyPr>
            <a:noAutofit/>
          </a:bodyPr>
          <a:lstStyle/>
          <a:p>
            <a:pPr marL="360000" lvl="0" indent="-36000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KULTURA JE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TEMELJENA NA SIMBOLIMA</a:t>
            </a:r>
          </a:p>
          <a:p>
            <a:pPr marL="792000" lvl="1" indent="-252000">
              <a:spcBef>
                <a:spcPts val="0"/>
              </a:spcBef>
              <a:buClr>
                <a:prstClr val="white">
                  <a:shade val="95000"/>
                </a:prstClr>
              </a:buClr>
              <a:buFont typeface="Calibri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simbol kao sredstvo spremanja i prenošenja informacija</a:t>
            </a:r>
          </a:p>
          <a:p>
            <a:pPr marL="360000" lvl="0"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KULTURA JE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NAUČENA</a:t>
            </a:r>
          </a:p>
          <a:p>
            <a:pPr marL="792000" lvl="1" indent="-252000">
              <a:spcBef>
                <a:spcPts val="0"/>
              </a:spcBef>
              <a:buClr>
                <a:prstClr val="white">
                  <a:shade val="95000"/>
                </a:prstClr>
              </a:buClr>
              <a:buFont typeface="Calibri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kroz proces socijalizacije (nije naslijeđena biološki)</a:t>
            </a:r>
          </a:p>
          <a:p>
            <a:pPr marL="360000" lvl="0"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KULTURA JE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ZAJEDNIČKA</a:t>
            </a:r>
          </a:p>
          <a:p>
            <a:pPr marL="792000" lvl="1" indent="-252000">
              <a:spcBef>
                <a:spcPts val="0"/>
              </a:spcBef>
              <a:buClr>
                <a:prstClr val="white">
                  <a:shade val="95000"/>
                </a:prstClr>
              </a:buClr>
              <a:buFont typeface="Calibri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 većoj mjeri je kolektivna nego individualna</a:t>
            </a:r>
          </a:p>
          <a:p>
            <a:pPr marL="360000" lvl="0"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KULTURA JE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KUMULATIVNA</a:t>
            </a:r>
          </a:p>
          <a:p>
            <a:pPr marL="792000" lvl="1" indent="-252000">
              <a:spcBef>
                <a:spcPts val="0"/>
              </a:spcBef>
              <a:buClr>
                <a:prstClr val="white">
                  <a:shade val="95000"/>
                </a:prstClr>
              </a:buClr>
              <a:buFont typeface="Calibri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neprestani rast, širenje i dodavanje novih elemenata</a:t>
            </a:r>
          </a:p>
          <a:p>
            <a:pPr marL="360000" lvl="0" indent="-360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3200" dirty="0" smtClean="0">
                <a:latin typeface="Calibri" pitchFamily="34" charset="0"/>
                <a:cs typeface="Calibri" pitchFamily="34" charset="0"/>
              </a:rPr>
              <a:t>KULTURA SE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NEPRESTANO MIJENJA</a:t>
            </a:r>
          </a:p>
          <a:p>
            <a:pPr marL="792000" lvl="1" indent="-252000">
              <a:spcBef>
                <a:spcPts val="0"/>
              </a:spcBef>
              <a:buClr>
                <a:prstClr val="white">
                  <a:shade val="95000"/>
                </a:prstClr>
              </a:buClr>
              <a:buFont typeface="Calibri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stalno se događaju promjene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KULTURA - POJAM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1470" y="1000108"/>
            <a:ext cx="9215470" cy="5643602"/>
          </a:xfrm>
        </p:spPr>
        <p:txBody>
          <a:bodyPr>
            <a:noAutofit/>
          </a:bodyPr>
          <a:lstStyle/>
          <a:p>
            <a:pPr>
              <a:buSzPct val="100000"/>
              <a:buFont typeface="Calibri" panose="020F0502020204030204" pitchFamily="34" charset="0"/>
              <a:buChar char="–"/>
            </a:pPr>
            <a:r>
              <a:rPr lang="hr-HR" sz="26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lat. colere 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– nastanjivati, uzgajati, štititi, štovati</a:t>
            </a:r>
          </a:p>
          <a:p>
            <a:pPr marL="1230675" lvl="2" indent="-457200">
              <a:buFont typeface="Calibri" panose="020F0502020204030204" pitchFamily="34" charset="0"/>
              <a:buChar char="–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nastanjivati – </a:t>
            </a:r>
            <a:r>
              <a:rPr lang="hr-HR" sz="26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kolonija, kolonijalizam</a:t>
            </a:r>
          </a:p>
          <a:p>
            <a:pPr marL="1230675" lvl="2" indent="-457200">
              <a:buFont typeface="Calibri" panose="020F0502020204030204" pitchFamily="34" charset="0"/>
              <a:buChar char="–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uzgajati – </a:t>
            </a:r>
            <a:r>
              <a:rPr lang="hr-HR" sz="26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kultivirati, poljoprivredne kulture</a:t>
            </a:r>
          </a:p>
          <a:p>
            <a:pPr marL="1230675" lvl="2" indent="-457200">
              <a:buFont typeface="Calibri" panose="020F0502020204030204" pitchFamily="34" charset="0"/>
              <a:buChar char="–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štovati – </a:t>
            </a:r>
            <a:r>
              <a:rPr lang="hr-HR" sz="26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kult</a:t>
            </a:r>
          </a:p>
          <a:p>
            <a:pPr>
              <a:spcBef>
                <a:spcPts val="24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suprotno od prirode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, specifično ljudska značajka</a:t>
            </a:r>
          </a:p>
          <a:p>
            <a:pPr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kao način života 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– subkultura, kultura određenih naroda, Danilo kultura, rimska, grčka kultura (povijest)</a:t>
            </a:r>
          </a:p>
          <a:p>
            <a:pPr>
              <a:spcBef>
                <a:spcPts val="1800"/>
              </a:spcBef>
              <a:buSzPct val="100000"/>
              <a:buFont typeface="Calibri" panose="020F0502020204030204" pitchFamily="34" charset="0"/>
              <a:buChar char="–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kao duhovna djelatnost i njeni proizvodi 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– glazbena, likovna, tjelesna kultura, film, kazalište, elitna, masovna, popularna kultura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KULTURNA PROMJENA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214422"/>
            <a:ext cx="9144032" cy="5429288"/>
          </a:xfrm>
        </p:spPr>
        <p:txBody>
          <a:bodyPr>
            <a:normAutofit/>
          </a:bodyPr>
          <a:lstStyle/>
          <a:p>
            <a:pPr marL="540000" lvl="0" indent="-28800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„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iznutra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” (iz same kulture) i „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izvana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” (pod utjecajem druge kulture)</a:t>
            </a:r>
          </a:p>
          <a:p>
            <a:pPr lvl="0">
              <a:buClr>
                <a:prstClr val="white">
                  <a:shade val="95000"/>
                </a:prstClr>
              </a:buClr>
              <a:buFont typeface="Wingdings 2" pitchFamily="18" charset="2"/>
              <a:buChar char=""/>
            </a:pPr>
            <a:endParaRPr lang="hr-HR" dirty="0" smtClean="0">
              <a:latin typeface="Calibri" pitchFamily="34" charset="0"/>
              <a:cs typeface="Calibri" pitchFamily="34" charset="0"/>
            </a:endParaRPr>
          </a:p>
          <a:p>
            <a:pPr lvl="0">
              <a:buClr>
                <a:prstClr val="white">
                  <a:shade val="95000"/>
                </a:prstClr>
              </a:buClr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TRI PROCESA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POVEZANA S KULTURNOM PROMJENOM:</a:t>
            </a:r>
          </a:p>
          <a:p>
            <a:pPr marL="1042416" lvl="1" indent="-457200"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3600" dirty="0" smtClean="0">
                <a:latin typeface="Calibri" pitchFamily="34" charset="0"/>
                <a:cs typeface="Calibri" pitchFamily="34" charset="0"/>
              </a:rPr>
              <a:t>INOVACIJA</a:t>
            </a:r>
          </a:p>
          <a:p>
            <a:pPr marL="1042416" lvl="1" indent="-457200"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3600" dirty="0" smtClean="0">
                <a:latin typeface="Calibri" pitchFamily="34" charset="0"/>
                <a:cs typeface="Calibri" pitchFamily="34" charset="0"/>
              </a:rPr>
              <a:t>DIFUZIJA (i AKULTURACIJA)</a:t>
            </a:r>
          </a:p>
          <a:p>
            <a:pPr marL="1042416" lvl="1" indent="-457200"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3600" dirty="0" smtClean="0">
                <a:latin typeface="Calibri" pitchFamily="34" charset="0"/>
                <a:cs typeface="Calibri" pitchFamily="34" charset="0"/>
              </a:rPr>
              <a:t>GUBLJENJE KULTURNIH OBRAZACA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INOVACIJA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1438" y="1000108"/>
            <a:ext cx="9286908" cy="5715040"/>
          </a:xfrm>
        </p:spPr>
        <p:txBody>
          <a:bodyPr>
            <a:noAutofit/>
          </a:bodyPr>
          <a:lstStyle/>
          <a:p>
            <a:pPr lvl="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istodobno označava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otkrića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izume</a:t>
            </a:r>
          </a:p>
          <a:p>
            <a:pPr lvl="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3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OTKRIĆE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– uspostavljanje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novih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dosad nepoznatih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činjenica i odnosa među njima 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(npr. otkriće planeta)</a:t>
            </a:r>
          </a:p>
          <a:p>
            <a:pPr lvl="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3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IZUM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kombinacija poznatih elemenata 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(npr. izum automobila ili računala)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kumulativan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učinak</a:t>
            </a:r>
          </a:p>
          <a:p>
            <a:pPr lvl="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INOVACIJE imaju utjecaja na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ideje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društvenu organizaciju </a:t>
            </a:r>
          </a:p>
          <a:p>
            <a:pPr lvl="1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i="1" dirty="0" smtClean="0">
                <a:latin typeface="Calibri" pitchFamily="34" charset="0"/>
                <a:cs typeface="Calibri" pitchFamily="34" charset="0"/>
              </a:rPr>
              <a:t>npr. protenstantizam – religijska inovacija; demokratski izbori – organizacijski izum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DIFUZIJA I AKULTURACIJA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0" y="928670"/>
            <a:ext cx="9106950" cy="5786478"/>
          </a:xfrm>
        </p:spPr>
        <p:txBody>
          <a:bodyPr>
            <a:noAutofit/>
          </a:bodyPr>
          <a:lstStyle/>
          <a:p>
            <a:pPr marL="360000" indent="-360000">
              <a:spcBef>
                <a:spcPts val="3000"/>
              </a:spcBef>
              <a:buClr>
                <a:schemeClr val="tx1"/>
              </a:buClr>
              <a:buFont typeface="Calibri" pitchFamily="34" charset="0"/>
              <a:buChar char="–"/>
            </a:pPr>
            <a:r>
              <a:rPr lang="hr-HR" sz="3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DIFUZIJA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pt-BR" dirty="0" smtClean="0">
                <a:latin typeface="Calibri" pitchFamily="34" charset="0"/>
                <a:cs typeface="Calibri" pitchFamily="34" charset="0"/>
              </a:rPr>
              <a:t>proces kojim se nove </a:t>
            </a:r>
            <a:r>
              <a:rPr lang="pt-B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ideje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t-B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ponašanja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tehnologije</a:t>
            </a:r>
            <a:r>
              <a:rPr lang="pl-PL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vjerovanja</a:t>
            </a:r>
            <a:r>
              <a:rPr lang="pl-PL" dirty="0" smtClean="0">
                <a:latin typeface="Calibri" pitchFamily="34" charset="0"/>
                <a:cs typeface="Calibri" pitchFamily="34" charset="0"/>
              </a:rPr>
              <a:t> prenose s osobe na osobu, s grupe na grupu ili s društva na društvo</a:t>
            </a:r>
          </a:p>
          <a:p>
            <a:pPr marL="360000" indent="-360000">
              <a:spcBef>
                <a:spcPts val="3000"/>
              </a:spcBef>
              <a:buClr>
                <a:schemeClr val="tx1"/>
              </a:buClr>
              <a:buSzPct val="100000"/>
              <a:buFont typeface="Calibri" pitchFamily="34" charset="0"/>
              <a:buChar char="–"/>
            </a:pP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nematerijalna kultura </a:t>
            </a:r>
            <a:r>
              <a:rPr lang="pl-PL" dirty="0" smtClean="0">
                <a:latin typeface="Calibri" pitchFamily="34" charset="0"/>
                <a:cs typeface="Calibri" pitchFamily="34" charset="0"/>
              </a:rPr>
              <a:t>(vjerovanja i ideje) se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sporije</a:t>
            </a:r>
            <a:r>
              <a:rPr lang="pl-PL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teže</a:t>
            </a:r>
            <a:r>
              <a:rPr lang="pl-P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prenose</a:t>
            </a:r>
            <a:r>
              <a:rPr lang="pl-PL" dirty="0" smtClean="0">
                <a:latin typeface="Calibri" pitchFamily="34" charset="0"/>
                <a:cs typeface="Calibri" pitchFamily="34" charset="0"/>
              </a:rPr>
              <a:t> – izaziva otpor ili sukobe</a:t>
            </a:r>
          </a:p>
          <a:p>
            <a:pPr marL="360000" indent="-360000">
              <a:spcBef>
                <a:spcPts val="3000"/>
              </a:spcBef>
              <a:buClr>
                <a:schemeClr val="tx1"/>
              </a:buClr>
              <a:buFont typeface="Calibri" pitchFamily="34" charset="0"/>
              <a:buChar char="–"/>
            </a:pPr>
            <a:r>
              <a:rPr lang="pl-PL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AKULTURACIJA</a:t>
            </a:r>
            <a:r>
              <a:rPr lang="pl-PL" sz="32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l-PL" dirty="0" smtClean="0">
                <a:latin typeface="Calibri" pitchFamily="34" charset="0"/>
                <a:cs typeface="Calibri" pitchFamily="34" charset="0"/>
              </a:rPr>
              <a:t>– kada neka grupa u dodiru s drugom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gubi</a:t>
            </a:r>
            <a:r>
              <a:rPr lang="pl-P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svoje</a:t>
            </a:r>
            <a:r>
              <a:rPr lang="pl-P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pl-PL" dirty="0" smtClean="0">
                <a:latin typeface="Calibri" pitchFamily="34" charset="0"/>
                <a:cs typeface="Calibri" pitchFamily="34" charset="0"/>
              </a:rPr>
              <a:t>izvorne kulturne značajke i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preuzima</a:t>
            </a:r>
            <a:r>
              <a:rPr lang="pl-P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tuđe</a:t>
            </a:r>
          </a:p>
          <a:p>
            <a:pPr marL="360000" indent="-360000">
              <a:spcBef>
                <a:spcPts val="3000"/>
              </a:spcBef>
              <a:buClr>
                <a:schemeClr val="tx1"/>
              </a:buClr>
              <a:buSzPct val="100000"/>
              <a:buFont typeface="Calibri" pitchFamily="34" charset="0"/>
              <a:buChar char="–"/>
            </a:pPr>
            <a:r>
              <a:rPr lang="pl-PL" dirty="0" smtClean="0">
                <a:latin typeface="Calibri" pitchFamily="34" charset="0"/>
                <a:cs typeface="Calibri" pitchFamily="34" charset="0"/>
              </a:rPr>
              <a:t>u procesu difuzije dolazi do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selekcije</a:t>
            </a:r>
            <a:r>
              <a:rPr lang="pl-PL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pl-PL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izmjene</a:t>
            </a:r>
          </a:p>
          <a:p>
            <a:pPr lvl="1">
              <a:spcBef>
                <a:spcPts val="600"/>
              </a:spcBef>
              <a:buSzPct val="100000"/>
              <a:buFont typeface="Calibri" pitchFamily="34" charset="0"/>
              <a:buChar char="–"/>
            </a:pPr>
            <a:r>
              <a:rPr lang="pl-PL" i="1" dirty="0" smtClean="0">
                <a:latin typeface="Calibri" pitchFamily="34" charset="0"/>
                <a:cs typeface="Calibri" pitchFamily="34" charset="0"/>
              </a:rPr>
              <a:t>npr. u islamskoj zemlji nećete moći naručiti pizzu sa šunkom ili u Indiji hamburger s govedinom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267744" y="3645024"/>
            <a:ext cx="6709054" cy="3025173"/>
            <a:chOff x="71406" y="928670"/>
            <a:chExt cx="8929750" cy="4429156"/>
          </a:xfrm>
          <a:effectLst/>
        </p:grpSpPr>
        <p:pic>
          <p:nvPicPr>
            <p:cNvPr id="5" name="Picture 4" descr="arab_censorship_17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06" y="928670"/>
              <a:ext cx="4429156" cy="442915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" name="Picture 5" descr="arab_censorship_18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928670"/>
              <a:ext cx="4429156" cy="4429156"/>
            </a:xfrm>
            <a:prstGeom prst="rect">
              <a:avLst/>
            </a:prstGeom>
            <a:ln>
              <a:noFill/>
            </a:ln>
            <a:effectLst/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0" y="244368"/>
            <a:ext cx="5136283" cy="3241941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smani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79512" y="188640"/>
            <a:ext cx="4509055" cy="338179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maasai_1209462c.jpg"/>
          <p:cNvPicPr>
            <a:picLocks noChangeAspect="1"/>
          </p:cNvPicPr>
          <p:nvPr/>
        </p:nvPicPr>
        <p:blipFill rotWithShape="1">
          <a:blip r:embed="rId3"/>
          <a:srcRect t="2471" b="4995"/>
          <a:stretch/>
        </p:blipFill>
        <p:spPr>
          <a:xfrm>
            <a:off x="4064773" y="3789040"/>
            <a:ext cx="4971723" cy="28803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 descr="bushman2.jpeg"/>
          <p:cNvPicPr>
            <a:picLocks noChangeAspect="1"/>
          </p:cNvPicPr>
          <p:nvPr/>
        </p:nvPicPr>
        <p:blipFill rotWithShape="1">
          <a:blip r:embed="rId4"/>
          <a:srcRect r="12319"/>
          <a:stretch/>
        </p:blipFill>
        <p:spPr>
          <a:xfrm>
            <a:off x="179512" y="3789040"/>
            <a:ext cx="3744788" cy="2856160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940152" y="71414"/>
            <a:ext cx="2632376" cy="868346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r"/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DIFUZIJA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543956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GUBLJENJE KULTURNIH OBRAZACA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00108"/>
            <a:ext cx="8929718" cy="5715040"/>
          </a:xfrm>
        </p:spPr>
        <p:txBody>
          <a:bodyPr>
            <a:noAutofit/>
          </a:bodyPr>
          <a:lstStyle/>
          <a:p>
            <a:pPr>
              <a:buFont typeface="Wingdings 2" pitchFamily="18" charset="2"/>
              <a:buChar char="Ò"/>
            </a:pPr>
            <a:endParaRPr lang="pl-PL" sz="2400" dirty="0" smtClean="0">
              <a:solidFill>
                <a:srgbClr val="FFC000"/>
              </a:solidFill>
            </a:endParaRPr>
          </a:p>
          <a:p>
            <a:pPr>
              <a:buFont typeface="Wingdings 2" pitchFamily="18" charset="2"/>
              <a:buChar char="Ò"/>
            </a:pPr>
            <a:endParaRPr lang="hr-HR" sz="2400" dirty="0" smtClean="0">
              <a:solidFill>
                <a:srgbClr val="FFC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371" y="1000108"/>
            <a:ext cx="9001188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60000" lvl="0" indent="-360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Calibri" pitchFamily="34" charset="0"/>
              <a:buChar char="–"/>
              <a:defRPr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prilikom usvajanja novih značajki,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gube se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neke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ideje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vještine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navike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umjeća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npr. prehrambene i odjevne navike s pojavom popularne kulture, promjene u komunikaciji s pojavom interneta, mobitela, </a:t>
            </a:r>
            <a:r>
              <a:rPr lang="hr-HR" sz="2400" b="1" i="1" dirty="0" smtClea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twittera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i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facebooka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i="1" dirty="0" smtClean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</a:t>
            </a:r>
            <a:r>
              <a:rPr lang="hr-HR" sz="2400" b="1" i="1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</a:t>
            </a:r>
            <a:r>
              <a:rPr lang="hr-HR" sz="2400" b="1" i="1" dirty="0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o</a:t>
            </a:r>
            <a:r>
              <a:rPr lang="hr-HR" sz="2400" b="1" i="1" dirty="0" smtClean="0">
                <a:ln w="3175">
                  <a:solidFill>
                    <a:schemeClr val="tx1"/>
                  </a:solidFill>
                </a:ln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</a:t>
            </a:r>
            <a:r>
              <a:rPr lang="hr-HR" sz="2400" b="1" i="1" dirty="0" smtClean="0">
                <a:ln w="3175">
                  <a:solidFill>
                    <a:schemeClr val="tx1"/>
                  </a:solidFill>
                </a:ln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l</a:t>
            </a:r>
            <a:r>
              <a:rPr lang="hr-HR" sz="2400" b="1" i="1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</a:t>
            </a:r>
            <a:r>
              <a:rPr lang="hr-HR" sz="2400" b="1" i="1" dirty="0" smtClean="0">
                <a:latin typeface="Calibri" pitchFamily="34" charset="0"/>
                <a:cs typeface="Calibri" pitchFamily="34" charset="0"/>
              </a:rPr>
              <a:t>+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 ...</a:t>
            </a:r>
            <a:endParaRPr lang="hr-HR" sz="2800" i="1" dirty="0" smtClean="0">
              <a:latin typeface="Calibri" pitchFamily="34" charset="0"/>
              <a:cs typeface="Calibri" pitchFamily="34" charset="0"/>
            </a:endParaRPr>
          </a:p>
          <a:p>
            <a:pPr marL="360000" marR="0" lvl="0" indent="-360000" algn="l" defTabSz="914400" rtl="0" eaLnBrk="1" fontAlgn="auto" latinLnBrk="0" hangingPunct="1"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Calibri" pitchFamily="34" charset="0"/>
              <a:buChar char="–"/>
              <a:tabLst/>
              <a:defRPr/>
            </a:pPr>
            <a:r>
              <a:rPr lang="hr-HR" sz="2400" baseline="0" dirty="0" smtClean="0">
                <a:latin typeface="Calibri" pitchFamily="34" charset="0"/>
                <a:cs typeface="Calibri" pitchFamily="34" charset="0"/>
              </a:rPr>
              <a:t>čelične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sjekire i kameno doba – primjer sa značenjem sjekire kod Aboridžina i promjenama u njihovoj kulturi</a:t>
            </a:r>
          </a:p>
          <a:p>
            <a:pPr marL="9000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Calibri" pitchFamily="34" charset="0"/>
              <a:buChar char="–"/>
              <a:defRPr/>
            </a:pPr>
            <a:r>
              <a:rPr kumimoji="0" lang="hr-H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Calibri" pitchFamily="34" charset="0"/>
              </a:rPr>
              <a:t>misionari</a:t>
            </a:r>
            <a:r>
              <a:rPr kumimoji="0" lang="hr-HR" sz="2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Calibri" pitchFamily="34" charset="0"/>
              </a:rPr>
              <a:t> su donijeli čelične sjekire koje su poremetile društvenu strukturu</a:t>
            </a:r>
          </a:p>
          <a:p>
            <a:pPr marL="360000" indent="-360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Calibri" pitchFamily="34" charset="0"/>
              <a:buChar char="–"/>
              <a:defRPr/>
            </a:pPr>
            <a:r>
              <a:rPr lang="hr-H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KULTURNO ZAOSTAJANJE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promjene u materijalnoj kulturi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su brže i lakše se usvajaju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dok su promjene u nematerijalnoj 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sporije i ne usvajaju se lako</a:t>
            </a:r>
          </a:p>
          <a:p>
            <a:pPr marL="864000" lvl="1" indent="-360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Calibri" pitchFamily="34" charset="0"/>
              <a:buChar char="–"/>
              <a:defRPr/>
            </a:pPr>
            <a:r>
              <a:rPr kumimoji="0" lang="hr-HR" sz="2400" b="0" i="0" u="sng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Calibri" pitchFamily="34" charset="0"/>
              </a:rPr>
              <a:t>dolazi do jaza u prilagođavanju nematerijalne kulture promjenama u materijalnoj</a:t>
            </a:r>
          </a:p>
          <a:p>
            <a:pPr marL="864000" lvl="1" indent="-360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Calibri" pitchFamily="34" charset="0"/>
              <a:buChar char="–"/>
              <a:defRPr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može izazvati društvene sukobe</a:t>
            </a:r>
            <a:endParaRPr kumimoji="0" lang="hr-HR" sz="2400" b="0" i="0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EGALITARNI SINDROM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00108"/>
            <a:ext cx="8929718" cy="5715040"/>
          </a:xfrm>
        </p:spPr>
        <p:txBody>
          <a:bodyPr>
            <a:noAutofit/>
          </a:bodyPr>
          <a:lstStyle/>
          <a:p>
            <a:pPr>
              <a:buFont typeface="Wingdings 2" pitchFamily="18" charset="2"/>
              <a:buChar char="Ò"/>
            </a:pPr>
            <a:endParaRPr lang="pl-PL" sz="2400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>
              <a:buFont typeface="Wingdings 2" pitchFamily="18" charset="2"/>
              <a:buChar char="Ò"/>
            </a:pPr>
            <a:endParaRPr lang="hr-HR" sz="2400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32" y="1000108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Calibri" pitchFamily="34" charset="0"/>
              <a:buChar char="–"/>
              <a:tabLst/>
              <a:defRPr/>
            </a:pPr>
            <a:r>
              <a:rPr lang="hr-HR" sz="2000" dirty="0" smtClean="0">
                <a:latin typeface="Calibri" pitchFamily="34" charset="0"/>
                <a:cs typeface="Calibri" pitchFamily="34" charset="0"/>
              </a:rPr>
              <a:t>Josip Županov – istraživanje iz 1970. g</a:t>
            </a: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Calibri" pitchFamily="34" charset="0"/>
              <a:buChar char="–"/>
              <a:tabLst/>
              <a:defRPr/>
            </a:pPr>
            <a:r>
              <a:rPr kumimoji="0" lang="hr-HR" sz="2000" b="0" i="1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Calibri" pitchFamily="34" charset="0"/>
              </a:rPr>
              <a:t>Zašto su rezultati u našoj industriji lošiji nego u zapadnim zemljama?</a:t>
            </a: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Calibri" pitchFamily="34" charset="0"/>
              <a:buChar char="–"/>
              <a:tabLst/>
              <a:defRPr/>
            </a:pPr>
            <a:r>
              <a:rPr kumimoji="0" lang="hr-HR" sz="2800" b="1" i="0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EGALITARNI SINDROM </a:t>
            </a:r>
            <a:r>
              <a:rPr kumimoji="0" lang="hr-HR" sz="24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Calibri" pitchFamily="34" charset="0"/>
              </a:rPr>
              <a:t>– inzistiranje na </a:t>
            </a:r>
            <a:r>
              <a:rPr kumimoji="0" lang="hr-HR" sz="2400" i="0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„</a:t>
            </a:r>
            <a:r>
              <a:rPr kumimoji="0" lang="hr-HR" sz="2400" i="0" strike="noStrike" kern="1200" cap="none" spc="0" normalizeH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jednakim</a:t>
            </a:r>
            <a:r>
              <a:rPr kumimoji="0" lang="hr-HR" sz="2400" i="0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želucima”</a:t>
            </a:r>
            <a:r>
              <a:rPr kumimoji="0" lang="hr-HR" sz="24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Calibri" pitchFamily="34" charset="0"/>
              </a:rPr>
              <a:t> (jednake potrebe svih ljudi)</a:t>
            </a: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Calibri" pitchFamily="34" charset="0"/>
              <a:buChar char="–"/>
              <a:tabLst/>
              <a:defRPr/>
            </a:pPr>
            <a:endParaRPr lang="hr-HR" sz="2400" dirty="0" smtClean="0"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100000"/>
              <a:buFont typeface="Calibri" pitchFamily="34" charset="0"/>
              <a:buChar char="–"/>
              <a:tabLst/>
              <a:defRPr/>
            </a:pPr>
            <a:endParaRPr kumimoji="0" lang="hr-HR" sz="2400" b="0" i="0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1005840" lvl="1" indent="-41148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Calibri" pitchFamily="34" charset="0"/>
              <a:buChar char="–"/>
              <a:defRPr/>
            </a:pPr>
            <a:endParaRPr lang="hr-HR" sz="2400" dirty="0" smtClean="0">
              <a:latin typeface="Calibri" pitchFamily="34" charset="0"/>
              <a:cs typeface="Calibri" pitchFamily="34" charset="0"/>
            </a:endParaRPr>
          </a:p>
          <a:p>
            <a:pPr marL="1005840" lvl="1" indent="-41148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Calibri" pitchFamily="34" charset="0"/>
              <a:buChar char="–"/>
              <a:defRPr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intelektualni rad se smatra „filozofiranjem” –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ANTIINTELEKTUALIZAM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obrazovani i stručni ljudi se ne cijene jer samo „filozofiraju”</a:t>
            </a:r>
          </a:p>
          <a:p>
            <a:pPr marL="548640" indent="-41148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Calibri" pitchFamily="34" charset="0"/>
              <a:buChar char="–"/>
              <a:defRPr/>
            </a:pPr>
            <a:r>
              <a:rPr kumimoji="0" lang="hr-HR" sz="24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Calibri" pitchFamily="34" charset="0"/>
              </a:rPr>
              <a:t>EGALITARNI SINDROM </a:t>
            </a:r>
            <a:r>
              <a:rPr kumimoji="0" lang="hr-HR" sz="2400" b="1" i="0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ima korjen u tradicionalnom, seljačkom društvu</a:t>
            </a:r>
            <a:r>
              <a:rPr kumimoji="0" lang="hr-HR" sz="2400" b="0" i="0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hr-HR" sz="24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Calibri" pitchFamily="34" charset="0"/>
              </a:rPr>
              <a:t>i sporo se mijenja </a:t>
            </a:r>
            <a:r>
              <a:rPr kumimoji="0" lang="hr-HR" sz="20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Calibri" pitchFamily="34" charset="0"/>
              </a:rPr>
              <a:t>(društva mehaničke solidarnosti po Durkheimu)</a:t>
            </a:r>
            <a:endParaRPr kumimoji="0" lang="hr-HR" sz="2400" b="0" i="0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4348" y="3000372"/>
            <a:ext cx="7786742" cy="1143008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industrijalizam</a:t>
            </a:r>
            <a:r>
              <a:rPr lang="hr-HR" sz="26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= različite nagrade za različite učinke</a:t>
            </a:r>
          </a:p>
          <a:p>
            <a:pPr algn="ctr"/>
            <a:r>
              <a:rPr lang="hr-HR" sz="26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egalitarizam</a:t>
            </a:r>
            <a:r>
              <a:rPr lang="hr-HR" sz="26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= rad su prljave ruke i znojno čelo</a:t>
            </a:r>
            <a:endParaRPr lang="hr-HR" sz="2600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allAtOnce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KOMPONENTE KULTURE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00108"/>
            <a:ext cx="8715436" cy="5715040"/>
          </a:xfrm>
        </p:spPr>
        <p:txBody>
          <a:bodyPr>
            <a:normAutofit/>
          </a:bodyPr>
          <a:lstStyle/>
          <a:p>
            <a:pPr lvl="0">
              <a:buClr>
                <a:prstClr val="white">
                  <a:shade val="95000"/>
                </a:prstClr>
              </a:buClr>
              <a:buNone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KOMPONENTE KULTURE SU:</a:t>
            </a:r>
          </a:p>
          <a:p>
            <a:pPr lvl="2" indent="-288000"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SIMBOLI</a:t>
            </a:r>
          </a:p>
          <a:p>
            <a:pPr lvl="2" indent="-288000"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JEZIK</a:t>
            </a:r>
          </a:p>
          <a:p>
            <a:pPr lvl="2" indent="-288000"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NORME</a:t>
            </a:r>
          </a:p>
          <a:p>
            <a:pPr lvl="4" indent="-288000">
              <a:spcBef>
                <a:spcPts val="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folkways</a:t>
            </a:r>
          </a:p>
          <a:p>
            <a:pPr lvl="4" indent="-288000">
              <a:spcBef>
                <a:spcPts val="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mores</a:t>
            </a:r>
          </a:p>
          <a:p>
            <a:pPr lvl="5" indent="-288000">
              <a:spcBef>
                <a:spcPts val="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hr-HR" sz="2000" dirty="0" smtClean="0">
                <a:latin typeface="Calibri" pitchFamily="34" charset="0"/>
                <a:cs typeface="Calibri" pitchFamily="34" charset="0"/>
              </a:rPr>
              <a:t>tabui</a:t>
            </a:r>
          </a:p>
          <a:p>
            <a:pPr lvl="4" indent="-288000">
              <a:spcBef>
                <a:spcPts val="0"/>
              </a:spcBef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zakoni</a:t>
            </a:r>
          </a:p>
          <a:p>
            <a:pPr lvl="2" indent="-288000"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VRIJEDNOSTI</a:t>
            </a:r>
          </a:p>
          <a:p>
            <a:pPr lvl="2" indent="-288000">
              <a:buClr>
                <a:prstClr val="white">
                  <a:shade val="95000"/>
                </a:prstClr>
              </a:buClr>
              <a:buFont typeface="Arial" pitchFamily="34" charset="0"/>
              <a:buChar char="−"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RITUALI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SIMBOL I ZNAK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57232"/>
            <a:ext cx="9286908" cy="5715040"/>
          </a:xfrm>
        </p:spPr>
        <p:txBody>
          <a:bodyPr>
            <a:normAutofit/>
          </a:bodyPr>
          <a:lstStyle/>
          <a:p>
            <a:pPr marL="180000" lvl="0" indent="0">
              <a:buClr>
                <a:prstClr val="white">
                  <a:shade val="95000"/>
                </a:prstClr>
              </a:buClr>
              <a:buNone/>
            </a:pPr>
            <a:r>
              <a:rPr lang="hr-HR" sz="3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SIMBOL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bilo koji fenomen kojem je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društveno (tj. kulturno) pripisano određeno značenje</a:t>
            </a:r>
          </a:p>
          <a:p>
            <a:pPr indent="-21600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osnovna su komponenta kulture</a:t>
            </a:r>
          </a:p>
          <a:p>
            <a:pPr indent="-21600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vi-VN" sz="2400" dirty="0" smtClean="0">
                <a:latin typeface="Calibri" pitchFamily="34" charset="0"/>
                <a:cs typeface="Calibri" pitchFamily="34" charset="0"/>
              </a:rPr>
              <a:t>omogućavaju ljudima da sebi i drugima predstave objekte, događaje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vi-VN" sz="2400" dirty="0" smtClean="0">
                <a:latin typeface="Calibri" pitchFamily="34" charset="0"/>
                <a:cs typeface="Calibri" pitchFamily="34" charset="0"/>
              </a:rPr>
              <a:t>i odnose u svojoj okolini</a:t>
            </a:r>
            <a:endParaRPr lang="hr-HR" sz="2400" dirty="0" smtClean="0">
              <a:latin typeface="Calibri" pitchFamily="34" charset="0"/>
              <a:cs typeface="Calibri" pitchFamily="34" charset="0"/>
            </a:endParaRPr>
          </a:p>
          <a:p>
            <a:pPr marL="180000" lvl="0" indent="0">
              <a:buClr>
                <a:prstClr val="white">
                  <a:shade val="95000"/>
                </a:prstClr>
              </a:buClr>
              <a:buNone/>
            </a:pPr>
            <a:r>
              <a:rPr lang="hr-HR" sz="3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ZNAKOVI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zatvoreni, neproduktivni mehanizmi komunikacije, njihovo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značenje je čvrsto predodređeno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 može im se dodati drugo</a:t>
            </a:r>
          </a:p>
          <a:p>
            <a:pPr indent="-216000">
              <a:buClr>
                <a:prstClr val="white">
                  <a:shade val="95000"/>
                </a:prstClr>
              </a:buClr>
              <a:buFontTx/>
              <a:buChar char="-"/>
            </a:pPr>
            <a:endParaRPr lang="hr-HR" sz="2400" dirty="0" smtClean="0">
              <a:latin typeface="Calibri" pitchFamily="34" charset="0"/>
              <a:cs typeface="Calibri" pitchFamily="34" charset="0"/>
            </a:endParaRPr>
          </a:p>
          <a:p>
            <a:pPr lvl="0">
              <a:buClr>
                <a:prstClr val="white">
                  <a:shade val="95000"/>
                </a:prstClr>
              </a:buClr>
              <a:buFont typeface="Wingdings 2" pitchFamily="18" charset="2"/>
              <a:buChar char=""/>
            </a:pPr>
            <a:endParaRPr lang="hr-HR" dirty="0" smtClean="0">
              <a:latin typeface="Calibri" pitchFamily="34" charset="0"/>
              <a:cs typeface="Calibri" pitchFamily="34" charset="0"/>
            </a:endParaRPr>
          </a:p>
          <a:p>
            <a:pPr lvl="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znak – npr. tamni oblaci ili povišena temperatura</a:t>
            </a:r>
          </a:p>
          <a:p>
            <a:pPr lvl="0">
              <a:buClr>
                <a:prstClr val="white">
                  <a:shade val="95000"/>
                </a:prstClr>
              </a:buClr>
              <a:buFont typeface="Wingdings 2" pitchFamily="18" charset="2"/>
              <a:buChar char=""/>
            </a:pPr>
            <a:endParaRPr lang="hr-HR" sz="2400" dirty="0" smtClean="0">
              <a:latin typeface="Calibri" pitchFamily="34" charset="0"/>
              <a:cs typeface="Calibri" pitchFamily="34" charset="0"/>
            </a:endParaRPr>
          </a:p>
          <a:p>
            <a:pPr lvl="0">
              <a:buClr>
                <a:prstClr val="white">
                  <a:shade val="95000"/>
                </a:prstClr>
              </a:buClr>
              <a:buFont typeface="Wingdings 2" pitchFamily="18" charset="2"/>
              <a:buChar char=""/>
            </a:pPr>
            <a:endParaRPr lang="hr-HR" sz="2400" dirty="0" smtClean="0">
              <a:latin typeface="Calibri" pitchFamily="34" charset="0"/>
              <a:cs typeface="Calibri" pitchFamily="34" charset="0"/>
            </a:endParaRPr>
          </a:p>
          <a:p>
            <a:pPr lvl="0">
              <a:buClr>
                <a:prstClr val="white">
                  <a:shade val="95000"/>
                </a:prstClr>
              </a:buClr>
              <a:buFont typeface="Wingdings 2" pitchFamily="18" charset="2"/>
              <a:buChar char=""/>
            </a:pPr>
            <a:endParaRPr lang="hr-HR" sz="24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2976" y="4238380"/>
            <a:ext cx="7056000" cy="85725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SIMBOL</a:t>
            </a:r>
            <a:r>
              <a:rPr lang="hr-HR" sz="24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= proizvoljno (arbitrarno) značenje </a:t>
            </a:r>
          </a:p>
          <a:p>
            <a:pPr algn="ctr"/>
            <a:r>
              <a:rPr lang="hr-HR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ZNAK</a:t>
            </a:r>
            <a:r>
              <a:rPr lang="hr-HR" sz="24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= fiksno (nepromjenjivo) značenje</a:t>
            </a:r>
            <a:endParaRPr lang="hr-HR" sz="2400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42976" y="5655265"/>
            <a:ext cx="7056000" cy="928694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komunikacija među životinjama = </a:t>
            </a:r>
            <a:r>
              <a:rPr lang="vi-VN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znakovna</a:t>
            </a:r>
          </a:p>
          <a:p>
            <a:pPr algn="ctr"/>
            <a:r>
              <a:rPr lang="vi-VN" sz="24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komunikacija među ljudima = </a:t>
            </a:r>
            <a:r>
              <a:rPr lang="vi-VN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simbolična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build="allAtOnce" animBg="1"/>
      <p:bldP spid="8" grpId="0" build="allAtOnce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42844" y="4572008"/>
            <a:ext cx="8858312" cy="1928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8" name="Picture 7" descr="Religious_syms.svg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214282" y="4770997"/>
            <a:ext cx="1357322" cy="1500198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SIMBOLI</a:t>
            </a:r>
            <a:endParaRPr lang="hr-HR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81742"/>
            <a:ext cx="9144000" cy="5643602"/>
          </a:xfrm>
        </p:spPr>
        <p:txBody>
          <a:bodyPr>
            <a:normAutofit/>
          </a:bodyPr>
          <a:lstStyle/>
          <a:p>
            <a:pPr marL="360000" indent="-36000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simboli su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otvoreni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produktivni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mogu poprimiti novo značenje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(ili više značenja) i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učinkovitiji su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od znakova u prenošenju informacija</a:t>
            </a:r>
          </a:p>
          <a:p>
            <a:pPr marL="756000" lvl="1" indent="-360000"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i="1" dirty="0" smtClean="0">
                <a:latin typeface="Calibri" pitchFamily="34" charset="0"/>
                <a:cs typeface="Calibri" pitchFamily="34" charset="0"/>
              </a:rPr>
              <a:t>npr. odjeća, gesta, arhitektura, boja...</a:t>
            </a:r>
          </a:p>
          <a:p>
            <a:pPr marL="360000" indent="-360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društvena okolina u kojoj živimo se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sastoji od simbola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čije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značenje je društveno i kulturno određeno</a:t>
            </a:r>
          </a:p>
          <a:p>
            <a:pPr marL="360000" indent="-360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PROCESOM SOCIJALIZACIJE</a:t>
            </a:r>
            <a:r>
              <a:rPr lang="hr-HR" sz="3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pojedinci uče prepoznavati značenja simbola kulture kojoj pripadaju</a:t>
            </a:r>
          </a:p>
          <a:p>
            <a:pPr marL="504000" indent="-457200">
              <a:buClr>
                <a:prstClr val="white">
                  <a:shade val="95000"/>
                </a:prstClr>
              </a:buClr>
              <a:buFont typeface="Wingdings 2" pitchFamily="18" charset="2"/>
              <a:buChar char="Ò"/>
            </a:pPr>
            <a:endParaRPr lang="hr-HR" sz="2400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Religious_syms.svg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821637" y="4770997"/>
            <a:ext cx="1357322" cy="1500198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  <p:pic>
        <p:nvPicPr>
          <p:cNvPr id="9" name="Picture 8" descr="Religious_syms.sv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428992" y="4770997"/>
            <a:ext cx="1500198" cy="1500183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  <p:pic>
        <p:nvPicPr>
          <p:cNvPr id="10" name="Picture 9" descr="Religious_symbols.2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79223" y="4770997"/>
            <a:ext cx="1857388" cy="1658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  <p:pic>
        <p:nvPicPr>
          <p:cNvPr id="11" name="Picture 10" descr="500px-Znak_B-20.svg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7286644" y="4786322"/>
            <a:ext cx="1508669" cy="1508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  <p:pic>
        <p:nvPicPr>
          <p:cNvPr id="14" name="Picture 13" descr="peace-sign-coloring-in-pages-7.gif.jp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6922844" y="4714884"/>
            <a:ext cx="1975185" cy="1643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ŠTO JE KULTURA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28670"/>
            <a:ext cx="9144032" cy="5786478"/>
          </a:xfrm>
        </p:spPr>
        <p:txBody>
          <a:bodyPr>
            <a:noAutofit/>
          </a:bodyPr>
          <a:lstStyle/>
          <a:p>
            <a:pPr marL="540000" indent="-540000">
              <a:buSzPct val="100000"/>
              <a:buNone/>
            </a:pP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KULTURA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 </a:t>
            </a:r>
          </a:p>
          <a:p>
            <a:pPr marL="684000" lvl="1" indent="-360000">
              <a:buSzPct val="100000"/>
              <a:buFont typeface="Calibri" pitchFamily="34" charset="0"/>
              <a:buChar char="–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cjelokupno nasljeđe neke skupine ljudi</a:t>
            </a:r>
          </a:p>
          <a:p>
            <a:pPr marL="684000" lvl="1" indent="-360000">
              <a:buSzPct val="100000"/>
              <a:buFont typeface="Calibri" pitchFamily="34" charset="0"/>
              <a:buChar char="–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naučeni obrasci mišljenja, osjećanja i djelovanja</a:t>
            </a:r>
          </a:p>
          <a:p>
            <a:pPr marL="684000" lvl="1" indent="-360000">
              <a:buSzPct val="100000"/>
              <a:buFont typeface="Calibri" pitchFamily="34" charset="0"/>
              <a:buChar char="–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sve što nam je zajedničko sa drugim ljudima i sve što proizvodimo</a:t>
            </a:r>
          </a:p>
          <a:p>
            <a:pPr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SKUP FENOMENA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OD KOJIH SE SASTOJI KULTURA:</a:t>
            </a:r>
          </a:p>
          <a:p>
            <a:pPr marL="1042416" lvl="1" indent="-457200">
              <a:spcBef>
                <a:spcPts val="3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proizvodi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oruđe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tehnike</a:t>
            </a:r>
          </a:p>
          <a:p>
            <a:pPr marL="1042416" lvl="1" indent="-457200">
              <a:spcBef>
                <a:spcPts val="300"/>
              </a:spcBef>
              <a:buSzPct val="100000"/>
              <a:buFont typeface="+mj-lt"/>
              <a:buAutoNum type="arabicPeriod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obrasci ponašanja</a:t>
            </a:r>
          </a:p>
          <a:p>
            <a:pPr marL="1042416" lvl="1" indent="-457200">
              <a:spcBef>
                <a:spcPts val="300"/>
              </a:spcBef>
              <a:buSzPct val="100000"/>
              <a:buFont typeface="+mj-lt"/>
              <a:buAutoNum type="arabicPeriod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zajedničke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vrijednosti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vjerovanja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pravila</a:t>
            </a:r>
            <a:endParaRPr lang="hr-HR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lvl="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svi ljudi su kulturni , </a:t>
            </a:r>
            <a:r>
              <a:rPr lang="hr-HR" dirty="0" err="1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tj</a:t>
            </a: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. imaju kulturu</a:t>
            </a:r>
          </a:p>
          <a:p>
            <a:pPr lvl="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Calibri" pitchFamily="34" charset="0"/>
              <a:buChar char="–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MATERIJALNA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(opipljive, fizičke) i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NEMATERIJALNA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(neopipljive značajke kulture) </a:t>
            </a:r>
            <a:r>
              <a:rPr lang="hr-HR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KULTURA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na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6" y="348692"/>
            <a:ext cx="4143404" cy="62029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Picture 2" descr="REDFRO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5" y="3046615"/>
            <a:ext cx="4169594" cy="347466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 descr="500px-Znak_B-20.svg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555776" y="917932"/>
            <a:ext cx="2520280" cy="252028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71414"/>
            <a:ext cx="8115328" cy="868346"/>
          </a:xfrm>
          <a:prstGeom prst="rect">
            <a:avLst/>
          </a:prstGeo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ZNAKOVI</a:t>
            </a:r>
            <a:endParaRPr lang="hr-HR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31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0858" y="5155370"/>
            <a:ext cx="2500298" cy="16312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BIJELA I CRVENA POLJA</a:t>
            </a:r>
          </a:p>
          <a:p>
            <a:pPr>
              <a:buFontTx/>
              <a:buChar char="-"/>
            </a:pPr>
            <a:r>
              <a:rPr lang="hr-HR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Bijela i Crvena Hrvatska</a:t>
            </a:r>
          </a:p>
          <a:p>
            <a:pPr>
              <a:buFontTx/>
              <a:buChar char="-"/>
            </a:pPr>
            <a:r>
              <a:rPr lang="hr-HR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kralj Držislav i Mlečani</a:t>
            </a:r>
          </a:p>
          <a:p>
            <a:pPr>
              <a:buFontTx/>
              <a:buChar char="-"/>
            </a:pPr>
            <a:r>
              <a:rPr lang="hr-HR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samostalnost ili podređenost Hrvatske</a:t>
            </a:r>
          </a:p>
        </p:txBody>
      </p:sp>
      <p:pic>
        <p:nvPicPr>
          <p:cNvPr id="6" name="Content Placeholder 3" descr="hrvatsk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32" y="265703"/>
            <a:ext cx="5072097" cy="6393402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  <p:grpSp>
        <p:nvGrpSpPr>
          <p:cNvPr id="7" name="Group 6"/>
          <p:cNvGrpSpPr/>
          <p:nvPr/>
        </p:nvGrpSpPr>
        <p:grpSpPr>
          <a:xfrm>
            <a:off x="142844" y="1694439"/>
            <a:ext cx="2143140" cy="1428760"/>
            <a:chOff x="142844" y="1428736"/>
            <a:chExt cx="2143140" cy="1428760"/>
          </a:xfrm>
        </p:grpSpPr>
        <p:sp>
          <p:nvSpPr>
            <p:cNvPr id="8" name="TextBox 7"/>
            <p:cNvSpPr txBox="1"/>
            <p:nvPr/>
          </p:nvSpPr>
          <p:spPr>
            <a:xfrm>
              <a:off x="142844" y="2214554"/>
              <a:ext cx="2143140" cy="64294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hr-HR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Najstariji poznati grb Hrvatske</a:t>
              </a:r>
              <a:endParaRPr lang="hr-HR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428728" y="1428736"/>
              <a:ext cx="785818" cy="71438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42844" y="1694439"/>
            <a:ext cx="3071834" cy="2289405"/>
            <a:chOff x="142844" y="571480"/>
            <a:chExt cx="3071834" cy="2289405"/>
          </a:xfrm>
        </p:grpSpPr>
        <p:sp>
          <p:nvSpPr>
            <p:cNvPr id="11" name="TextBox 10"/>
            <p:cNvSpPr txBox="1"/>
            <p:nvPr/>
          </p:nvSpPr>
          <p:spPr>
            <a:xfrm>
              <a:off x="142844" y="2214554"/>
              <a:ext cx="21431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hr-HR" dirty="0" smtClean="0">
                  <a:solidFill>
                    <a:srgbClr val="000000"/>
                  </a:solidFill>
                  <a:latin typeface="Arial"/>
                </a:rPr>
                <a:t>Grb Dubrovačke Republike</a:t>
              </a:r>
              <a:endParaRPr lang="hr-HR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428728" y="571480"/>
              <a:ext cx="1785950" cy="157163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42844" y="1908753"/>
            <a:ext cx="4071966" cy="2655348"/>
            <a:chOff x="142844" y="-71462"/>
            <a:chExt cx="4071966" cy="2655348"/>
          </a:xfrm>
        </p:grpSpPr>
        <p:sp>
          <p:nvSpPr>
            <p:cNvPr id="14" name="TextBox 13"/>
            <p:cNvSpPr txBox="1"/>
            <p:nvPr/>
          </p:nvSpPr>
          <p:spPr>
            <a:xfrm>
              <a:off x="142844" y="2214554"/>
              <a:ext cx="21431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hr-HR" dirty="0" smtClean="0">
                  <a:solidFill>
                    <a:srgbClr val="000000"/>
                  </a:solidFill>
                  <a:latin typeface="Arial"/>
                </a:rPr>
                <a:t>Grb Dalmacije</a:t>
              </a:r>
              <a:endParaRPr lang="hr-HR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1428728" y="-71462"/>
              <a:ext cx="2786082" cy="221457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42844" y="1908753"/>
            <a:ext cx="5072098" cy="3226852"/>
            <a:chOff x="142844" y="-642966"/>
            <a:chExt cx="5072098" cy="3226852"/>
          </a:xfrm>
        </p:grpSpPr>
        <p:sp>
          <p:nvSpPr>
            <p:cNvPr id="17" name="TextBox 16"/>
            <p:cNvSpPr txBox="1"/>
            <p:nvPr/>
          </p:nvSpPr>
          <p:spPr>
            <a:xfrm>
              <a:off x="142844" y="2214554"/>
              <a:ext cx="21431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hr-HR" dirty="0" smtClean="0">
                  <a:solidFill>
                    <a:srgbClr val="000000"/>
                  </a:solidFill>
                  <a:latin typeface="Arial"/>
                </a:rPr>
                <a:t>Grb Istre</a:t>
              </a:r>
              <a:endParaRPr lang="hr-HR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1428728" y="-642966"/>
              <a:ext cx="3786214" cy="2786082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42844" y="2123067"/>
            <a:ext cx="5857916" cy="3584042"/>
            <a:chOff x="142844" y="-1000156"/>
            <a:chExt cx="5857916" cy="3584042"/>
          </a:xfrm>
        </p:grpSpPr>
        <p:sp>
          <p:nvSpPr>
            <p:cNvPr id="20" name="TextBox 19"/>
            <p:cNvSpPr txBox="1"/>
            <p:nvPr/>
          </p:nvSpPr>
          <p:spPr>
            <a:xfrm>
              <a:off x="142844" y="2214554"/>
              <a:ext cx="21431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hr-HR" dirty="0" smtClean="0">
                  <a:solidFill>
                    <a:srgbClr val="000000"/>
                  </a:solidFill>
                  <a:latin typeface="Arial"/>
                </a:rPr>
                <a:t>Grb Slavonije</a:t>
              </a:r>
              <a:endParaRPr lang="hr-HR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428728" y="-1000156"/>
              <a:ext cx="4572032" cy="3143272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57256"/>
            <a:ext cx="9144000" cy="58578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None/>
            </a:pPr>
            <a:r>
              <a:rPr lang="hr-HR" sz="3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JEZIK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>  </a:t>
            </a:r>
            <a:endParaRPr lang="hr-HR" sz="1800" i="1" dirty="0" smtClean="0">
              <a:latin typeface="Calibri" pitchFamily="34" charset="0"/>
              <a:cs typeface="Calibri" pitchFamily="34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buSzPct val="100000"/>
              <a:buFont typeface="Calibri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društveno strukturiran sustav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zvučnih obrazaca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– riječi i rečenica sa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specifičnim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proizvoljnim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značenjima</a:t>
            </a:r>
          </a:p>
          <a:p>
            <a:pPr lvl="1">
              <a:lnSpc>
                <a:spcPct val="110000"/>
              </a:lnSpc>
              <a:spcBef>
                <a:spcPts val="1800"/>
              </a:spcBef>
              <a:buSzPct val="100000"/>
              <a:buFont typeface="Calibri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najvažniji skup simbola i najbitnija komponenta ljudske kulture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SzPct val="100000"/>
              <a:buFont typeface="Calibri" pitchFamily="34" charset="0"/>
              <a:buChar char="–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jezik je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otvoren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simboli mogu poprimiti nova značenja 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SzPct val="100000"/>
              <a:buFont typeface="Calibri" pitchFamily="34" charset="0"/>
              <a:buChar char="–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jezik se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prenosi učenjem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SzPct val="100000"/>
              <a:buFont typeface="Calibri" pitchFamily="34" charset="0"/>
              <a:buChar char="–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jezik je osnovno sredstvo za društvenu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akumulaciju iskustava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vještina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znanja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te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prenošenja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tog nasljeđa na sljedeće generacije</a:t>
            </a:r>
            <a:endParaRPr lang="hr-HR" sz="2400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PROIZVOLJAN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znači da se značenje riječi uspostavlja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 osnovi razlike spram drugim riječima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u jeziku, a ne u odnosu prema predmetu u prirodi koji riječ označava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36"/>
          <a:stretch/>
        </p:blipFill>
        <p:spPr>
          <a:xfrm>
            <a:off x="241130" y="-63074"/>
            <a:ext cx="2948880" cy="1121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928670"/>
            <a:ext cx="8715436" cy="1857388"/>
          </a:xfrm>
        </p:spPr>
        <p:txBody>
          <a:bodyPr/>
          <a:lstStyle/>
          <a:p>
            <a:pPr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GLUMCI:</a:t>
            </a:r>
          </a:p>
          <a:p>
            <a:pPr lvl="2">
              <a:spcBef>
                <a:spcPts val="0"/>
              </a:spcBef>
              <a:buNone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Braddo </a:t>
            </a:r>
            <a:r>
              <a:rPr lang="hr-HR" sz="2800" dirty="0" err="1" smtClean="0">
                <a:latin typeface="Calibri" pitchFamily="34" charset="0"/>
                <a:cs typeface="Calibri" pitchFamily="34" charset="0"/>
              </a:rPr>
              <a:t>Pitto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800" dirty="0" err="1" smtClean="0">
                <a:latin typeface="Calibri" pitchFamily="34" charset="0"/>
                <a:cs typeface="Calibri" pitchFamily="34" charset="0"/>
              </a:rPr>
              <a:t>Brad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Pitt</a:t>
            </a:r>
          </a:p>
          <a:p>
            <a:pPr lvl="2">
              <a:spcBef>
                <a:spcPts val="0"/>
              </a:spcBef>
              <a:buNone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Reonarudo </a:t>
            </a:r>
            <a:r>
              <a:rPr lang="hr-HR" sz="2800" dirty="0" err="1" smtClean="0">
                <a:latin typeface="Calibri" pitchFamily="34" charset="0"/>
                <a:cs typeface="Calibri" pitchFamily="34" charset="0"/>
              </a:rPr>
              <a:t>Dikapurio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– Leonardo DiCaprio</a:t>
            </a:r>
          </a:p>
          <a:p>
            <a:pPr lvl="2">
              <a:spcBef>
                <a:spcPts val="0"/>
              </a:spcBef>
              <a:buNone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Juria </a:t>
            </a:r>
            <a:r>
              <a:rPr lang="hr-HR" sz="2800" dirty="0" err="1" smtClean="0">
                <a:latin typeface="Calibri" pitchFamily="34" charset="0"/>
                <a:cs typeface="Calibri" pitchFamily="34" charset="0"/>
              </a:rPr>
              <a:t>Robaatsu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– </a:t>
            </a:r>
            <a:r>
              <a:rPr lang="hr-HR" sz="2800" dirty="0" err="1" smtClean="0">
                <a:latin typeface="Calibri" pitchFamily="34" charset="0"/>
                <a:cs typeface="Calibri" pitchFamily="34" charset="0"/>
              </a:rPr>
              <a:t>JuIia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Roberts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71414"/>
            <a:ext cx="8115328" cy="868346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lvl="0">
              <a:spcBef>
                <a:spcPct val="0"/>
              </a:spcBef>
            </a:pPr>
            <a:r>
              <a:rPr lang="hr-HR" sz="4400" b="1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JAPAN I ZAPADNJAČKI FILMOVI</a:t>
            </a:r>
            <a:endParaRPr kumimoji="0" lang="hr-HR" sz="4400" b="1" i="0" u="none" strike="noStrike" kern="1200" cap="none" spc="0" normalizeH="0" baseline="0" noProof="0" dirty="0" smtClean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14282" y="2857494"/>
          <a:ext cx="8786874" cy="3864881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4393437"/>
                <a:gridCol w="4393437"/>
              </a:tblGrid>
              <a:tr h="285754"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NASLOV</a:t>
                      </a:r>
                      <a:r>
                        <a:rPr lang="hr-HR" baseline="0" dirty="0" smtClean="0">
                          <a:latin typeface="Calibri" pitchFamily="34" charset="0"/>
                          <a:cs typeface="Calibri" pitchFamily="34" charset="0"/>
                        </a:rPr>
                        <a:t> FILMA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>
                          <a:latin typeface="Calibri" pitchFamily="34" charset="0"/>
                          <a:cs typeface="Calibri" pitchFamily="34" charset="0"/>
                        </a:rPr>
                        <a:t>JAPANSKI PRIJEVOD</a:t>
                      </a:r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861817">
                <a:tc>
                  <a:txBody>
                    <a:bodyPr/>
                    <a:lstStyle/>
                    <a:p>
                      <a:pPr algn="ctr"/>
                      <a:endParaRPr lang="hr-HR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000" b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99306">
                <a:tc>
                  <a:txBody>
                    <a:bodyPr/>
                    <a:lstStyle/>
                    <a:p>
                      <a:pPr algn="ctr"/>
                      <a:endParaRPr lang="hr-HR" sz="1800" dirty="0" smtClean="0"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algn="ctr"/>
                      <a:endParaRPr lang="hr-HR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000" b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99306">
                <a:tc>
                  <a:txBody>
                    <a:bodyPr/>
                    <a:lstStyle/>
                    <a:p>
                      <a:pPr algn="ctr"/>
                      <a:endParaRPr lang="hr-HR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000" b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99306">
                <a:tc>
                  <a:txBody>
                    <a:bodyPr/>
                    <a:lstStyle/>
                    <a:p>
                      <a:pPr algn="ctr"/>
                      <a:endParaRPr lang="hr-HR" sz="1800" dirty="0" smtClean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000" b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99306">
                <a:tc>
                  <a:txBody>
                    <a:bodyPr/>
                    <a:lstStyle/>
                    <a:p>
                      <a:pPr algn="ctr"/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000" b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99306">
                <a:tc>
                  <a:txBody>
                    <a:bodyPr/>
                    <a:lstStyle/>
                    <a:p>
                      <a:pPr algn="ctr"/>
                      <a:endParaRPr lang="hr-HR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000" b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716739" y="3286124"/>
            <a:ext cx="7772444" cy="707886"/>
            <a:chOff x="716739" y="3286124"/>
            <a:chExt cx="7772444" cy="707886"/>
          </a:xfrm>
        </p:grpSpPr>
        <p:sp>
          <p:nvSpPr>
            <p:cNvPr id="6" name="Rectangle 5"/>
            <p:cNvSpPr/>
            <p:nvPr/>
          </p:nvSpPr>
          <p:spPr>
            <a:xfrm>
              <a:off x="4929190" y="3393846"/>
              <a:ext cx="35599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r-HR" sz="24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Kamo je otišla ljubav</a:t>
              </a:r>
              <a:endParaRPr lang="hr-HR" sz="2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16739" y="3286124"/>
              <a:ext cx="355999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hr-HR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The Fabulous Baker Boys </a:t>
              </a:r>
            </a:p>
            <a:p>
              <a:pPr lvl="0" algn="ctr"/>
              <a:r>
                <a:rPr lang="hr-HR" sz="2000" b="1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(Slavna braća Baker)</a:t>
              </a:r>
              <a:endParaRPr lang="hr-HR" sz="2000" b="1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16739" y="4032778"/>
            <a:ext cx="7772444" cy="707886"/>
            <a:chOff x="716739" y="4032778"/>
            <a:chExt cx="7772444" cy="707886"/>
          </a:xfrm>
        </p:grpSpPr>
        <p:sp>
          <p:nvSpPr>
            <p:cNvPr id="8" name="Rectangle 7"/>
            <p:cNvSpPr/>
            <p:nvPr/>
          </p:nvSpPr>
          <p:spPr>
            <a:xfrm>
              <a:off x="716739" y="4032778"/>
              <a:ext cx="355999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Sleeping with the Enemy </a:t>
              </a:r>
              <a:r>
                <a:rPr lang="hr-HR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 </a:t>
              </a:r>
            </a:p>
            <a:p>
              <a:pPr lvl="0" algn="ctr"/>
              <a:r>
                <a:rPr lang="en-US" sz="2000" b="1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2000" b="1" dirty="0" err="1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Spavati</a:t>
              </a:r>
              <a:r>
                <a:rPr lang="en-US" sz="2000" b="1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 s neprijateljem)</a:t>
              </a:r>
              <a:endParaRPr lang="hr-HR" sz="2000" b="1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929190" y="4155888"/>
              <a:ext cx="35599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hr-HR" sz="24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Kada ljubav pukne</a:t>
              </a:r>
              <a:endParaRPr lang="hr-HR" sz="24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5187" y="4743402"/>
            <a:ext cx="7581663" cy="461665"/>
            <a:chOff x="705187" y="4743402"/>
            <a:chExt cx="7581663" cy="461665"/>
          </a:xfrm>
        </p:grpSpPr>
        <p:sp>
          <p:nvSpPr>
            <p:cNvPr id="10" name="Rectangle 9"/>
            <p:cNvSpPr/>
            <p:nvPr/>
          </p:nvSpPr>
          <p:spPr>
            <a:xfrm>
              <a:off x="705187" y="4758791"/>
              <a:ext cx="35652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hr-HR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Final Analysis  </a:t>
              </a:r>
              <a:r>
                <a:rPr lang="hr-HR" sz="2000" b="1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(Konačna analiza)</a:t>
              </a:r>
              <a:endParaRPr lang="hr-HR" sz="2000" b="1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572132" y="4743402"/>
              <a:ext cx="27147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pl-PL" sz="24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Sumnja zvana ljubav</a:t>
              </a:r>
              <a:endParaRPr lang="hr-HR" sz="24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0034" y="6243600"/>
            <a:ext cx="7489524" cy="461665"/>
            <a:chOff x="500034" y="6243600"/>
            <a:chExt cx="7489524" cy="461665"/>
          </a:xfrm>
        </p:grpSpPr>
        <p:sp>
          <p:nvSpPr>
            <p:cNvPr id="14" name="Rectangle 13"/>
            <p:cNvSpPr/>
            <p:nvPr/>
          </p:nvSpPr>
          <p:spPr>
            <a:xfrm>
              <a:off x="5857884" y="6243600"/>
              <a:ext cx="21316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hr-HR" sz="24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Kada se zaljubiš</a:t>
              </a:r>
              <a:endParaRPr lang="hr-HR" sz="24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0034" y="6258989"/>
              <a:ext cx="40032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Mad </a:t>
              </a:r>
              <a:r>
                <a:rPr lang="hr-HR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D</a:t>
              </a:r>
              <a:r>
                <a:rPr lang="en-US" sz="2000" dirty="0" err="1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og</a:t>
              </a:r>
              <a:r>
                <a:rPr lang="en-US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 and Glory </a:t>
              </a:r>
              <a:r>
                <a:rPr lang="en-US" sz="2000" b="1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2000" b="1" dirty="0" err="1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Ludi</a:t>
              </a:r>
              <a:r>
                <a:rPr lang="en-US" sz="2000" b="1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 pas </a:t>
              </a:r>
              <a:r>
                <a:rPr lang="en-US" sz="2000" b="1" dirty="0" err="1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i</a:t>
              </a:r>
              <a:r>
                <a:rPr lang="en-US" sz="2000" b="1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2000" b="1" dirty="0" err="1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slava</a:t>
              </a:r>
              <a:r>
                <a:rPr lang="en-US" sz="2000" b="1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endParaRPr lang="hr-HR" sz="2000" b="1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61667" y="5714139"/>
            <a:ext cx="7325744" cy="461665"/>
            <a:chOff x="961667" y="5714139"/>
            <a:chExt cx="7325744" cy="461665"/>
          </a:xfrm>
        </p:grpSpPr>
        <p:sp>
          <p:nvSpPr>
            <p:cNvPr id="13" name="Rectangle 12"/>
            <p:cNvSpPr/>
            <p:nvPr/>
          </p:nvSpPr>
          <p:spPr>
            <a:xfrm>
              <a:off x="5429256" y="5714139"/>
              <a:ext cx="28581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hr-HR" sz="24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Između ljubavi i smrti</a:t>
              </a:r>
              <a:endParaRPr lang="hr-HR" sz="24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61667" y="5729528"/>
              <a:ext cx="31582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hr-HR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Dead Again </a:t>
              </a:r>
              <a:r>
                <a:rPr lang="hr-HR" sz="2000" b="1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(Ponovno mrtvi)</a:t>
              </a:r>
              <a:endParaRPr lang="hr-HR" sz="2000" b="1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89876" y="5286388"/>
            <a:ext cx="7016885" cy="461665"/>
            <a:chOff x="1089876" y="5286388"/>
            <a:chExt cx="7016885" cy="461665"/>
          </a:xfrm>
        </p:grpSpPr>
        <p:sp>
          <p:nvSpPr>
            <p:cNvPr id="12" name="Rectangle 11"/>
            <p:cNvSpPr/>
            <p:nvPr/>
          </p:nvSpPr>
          <p:spPr>
            <a:xfrm>
              <a:off x="5786446" y="5286388"/>
              <a:ext cx="23203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pl-PL" sz="24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Kraj ljubavi i tuge</a:t>
              </a:r>
              <a:endParaRPr lang="hr-HR" sz="24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89876" y="5301777"/>
              <a:ext cx="29798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hr-HR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Out of Africa </a:t>
              </a:r>
              <a:r>
                <a:rPr lang="hr-HR" sz="2000" b="1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(Moja Afrika)</a:t>
              </a:r>
            </a:p>
          </p:txBody>
        </p:sp>
      </p:grpSp>
      <p:pic>
        <p:nvPicPr>
          <p:cNvPr id="25" name="Picture 24" descr="1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285984" y="176306"/>
            <a:ext cx="4786346" cy="6467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RODU O JEZIKU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3482055"/>
              </p:ext>
            </p:extLst>
          </p:nvPr>
        </p:nvGraphicFramePr>
        <p:xfrm>
          <a:off x="214282" y="1019728"/>
          <a:ext cx="8643998" cy="536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00528"/>
                <a:gridCol w="4643470"/>
              </a:tblGrid>
              <a:tr h="432000">
                <a:tc>
                  <a:txBody>
                    <a:bodyPr/>
                    <a:lstStyle/>
                    <a:p>
                      <a:pPr marL="108000" marR="180340" indent="-4572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>IZRAZ (EUFEMIZAM)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180340" indent="-4572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>
                          <a:latin typeface="Calibri" pitchFamily="34" charset="0"/>
                          <a:cs typeface="Calibri" pitchFamily="34" charset="0"/>
                        </a:rPr>
                        <a:t>ZNAČENJE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2060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108000" marR="18034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>
                          <a:latin typeface="Calibri" pitchFamily="34" charset="0"/>
                          <a:cs typeface="Calibri" pitchFamily="34" charset="0"/>
                        </a:rPr>
                        <a:t>prestrojavanje snaga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8000" marR="18034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>
                          <a:latin typeface="Calibri" pitchFamily="34" charset="0"/>
                          <a:cs typeface="Calibri" pitchFamily="34" charset="0"/>
                        </a:rPr>
                        <a:t>povlačenje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32000">
                <a:tc>
                  <a:txBody>
                    <a:bodyPr/>
                    <a:lstStyle/>
                    <a:p>
                      <a:pPr marL="108000" marR="18034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>
                          <a:latin typeface="Calibri" pitchFamily="34" charset="0"/>
                          <a:cs typeface="Calibri" pitchFamily="34" charset="0"/>
                        </a:rPr>
                        <a:t>mirovnjaci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8000" marR="18034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>
                          <a:latin typeface="Calibri" pitchFamily="34" charset="0"/>
                          <a:cs typeface="Calibri" pitchFamily="34" charset="0"/>
                        </a:rPr>
                        <a:t>vojnici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32000">
                <a:tc>
                  <a:txBody>
                    <a:bodyPr/>
                    <a:lstStyle/>
                    <a:p>
                      <a:pPr marL="108000" marR="18034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>prijateljska </a:t>
                      </a:r>
                      <a:r>
                        <a:rPr lang="hr-HR" sz="2000" dirty="0">
                          <a:latin typeface="Calibri" pitchFamily="34" charset="0"/>
                          <a:cs typeface="Calibri" pitchFamily="34" charset="0"/>
                        </a:rPr>
                        <a:t>vatra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8000" marR="18034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>
                          <a:latin typeface="Calibri" pitchFamily="34" charset="0"/>
                          <a:cs typeface="Calibri" pitchFamily="34" charset="0"/>
                        </a:rPr>
                        <a:t>kada vojnik ubije nekoga iz svojih redova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32000">
                <a:tc>
                  <a:txBody>
                    <a:bodyPr/>
                    <a:lstStyle/>
                    <a:p>
                      <a:pPr marL="108000" marR="18034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>
                          <a:latin typeface="Calibri" pitchFamily="34" charset="0"/>
                          <a:cs typeface="Calibri" pitchFamily="34" charset="0"/>
                        </a:rPr>
                        <a:t>složena situacija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8000" marR="18034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>
                          <a:latin typeface="Calibri" pitchFamily="34" charset="0"/>
                          <a:cs typeface="Calibri" pitchFamily="34" charset="0"/>
                        </a:rPr>
                        <a:t>kriza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32000">
                <a:tc>
                  <a:txBody>
                    <a:bodyPr/>
                    <a:lstStyle/>
                    <a:p>
                      <a:pPr marL="108000" marR="18034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>
                          <a:latin typeface="Calibri" pitchFamily="34" charset="0"/>
                          <a:cs typeface="Calibri" pitchFamily="34" charset="0"/>
                        </a:rPr>
                        <a:t>elektronsko motrenje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8000" marR="18034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>
                          <a:latin typeface="Calibri" pitchFamily="34" charset="0"/>
                          <a:cs typeface="Calibri" pitchFamily="34" charset="0"/>
                        </a:rPr>
                        <a:t>špijunaža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32000">
                <a:tc>
                  <a:txBody>
                    <a:bodyPr/>
                    <a:lstStyle/>
                    <a:p>
                      <a:pPr marL="108000" marR="18034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>
                          <a:latin typeface="Calibri" pitchFamily="34" charset="0"/>
                          <a:cs typeface="Calibri" pitchFamily="34" charset="0"/>
                        </a:rPr>
                        <a:t>etničko čišćenje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8000" marR="18034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>
                          <a:latin typeface="Calibri" pitchFamily="34" charset="0"/>
                          <a:cs typeface="Calibri" pitchFamily="34" charset="0"/>
                        </a:rPr>
                        <a:t>protjerivanje i ubijanje civila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32000">
                <a:tc>
                  <a:txBody>
                    <a:bodyPr/>
                    <a:lstStyle/>
                    <a:p>
                      <a:pPr marL="108000" marR="18034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>
                          <a:latin typeface="Calibri" pitchFamily="34" charset="0"/>
                          <a:cs typeface="Calibri" pitchFamily="34" charset="0"/>
                        </a:rPr>
                        <a:t>zračna kampanja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8000" marR="18034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>
                          <a:latin typeface="Calibri" pitchFamily="34" charset="0"/>
                          <a:cs typeface="Calibri" pitchFamily="34" charset="0"/>
                        </a:rPr>
                        <a:t>bombardiranje iz zraka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32000">
                <a:tc>
                  <a:txBody>
                    <a:bodyPr/>
                    <a:lstStyle/>
                    <a:p>
                      <a:pPr marL="108000" marR="18034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>
                          <a:latin typeface="Calibri" pitchFamily="34" charset="0"/>
                          <a:cs typeface="Calibri" pitchFamily="34" charset="0"/>
                        </a:rPr>
                        <a:t>izbaciti iz stroja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8000" marR="18034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>
                          <a:latin typeface="Calibri" pitchFamily="34" charset="0"/>
                          <a:cs typeface="Calibri" pitchFamily="34" charset="0"/>
                        </a:rPr>
                        <a:t>ubiti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32000">
                <a:tc>
                  <a:txBody>
                    <a:bodyPr/>
                    <a:lstStyle/>
                    <a:p>
                      <a:pPr marL="108000" marR="18034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>restrukturirati/reorganizirati</a:t>
                      </a:r>
                      <a:r>
                        <a:rPr lang="hr-HR" sz="2000" baseline="0" dirty="0" smtClean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hr-HR" sz="2000" dirty="0" smtClean="0">
                          <a:latin typeface="Calibri" pitchFamily="34" charset="0"/>
                          <a:cs typeface="Calibri" pitchFamily="34" charset="0"/>
                        </a:rPr>
                        <a:t>poduzeće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8000" marR="18034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>
                          <a:latin typeface="Calibri" pitchFamily="34" charset="0"/>
                          <a:cs typeface="Calibri" pitchFamily="34" charset="0"/>
                        </a:rPr>
                        <a:t>otpustiti radnike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32000">
                <a:tc>
                  <a:txBody>
                    <a:bodyPr/>
                    <a:lstStyle/>
                    <a:p>
                      <a:pPr marL="108000" marR="18034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>
                          <a:latin typeface="Calibri" pitchFamily="34" charset="0"/>
                          <a:cs typeface="Calibri" pitchFamily="34" charset="0"/>
                        </a:rPr>
                        <a:t>zemlje u razvoju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8000" marR="18034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>
                          <a:latin typeface="Calibri" pitchFamily="34" charset="0"/>
                          <a:cs typeface="Calibri" pitchFamily="34" charset="0"/>
                        </a:rPr>
                        <a:t>siromašne zemlje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32000">
                <a:tc>
                  <a:txBody>
                    <a:bodyPr/>
                    <a:lstStyle/>
                    <a:p>
                      <a:pPr marL="108000" marR="18034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>
                          <a:latin typeface="Calibri" pitchFamily="34" charset="0"/>
                          <a:cs typeface="Calibri" pitchFamily="34" charset="0"/>
                        </a:rPr>
                        <a:t>nestašica hrane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8000" marR="18034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dirty="0">
                          <a:latin typeface="Calibri" pitchFamily="34" charset="0"/>
                          <a:cs typeface="Calibri" pitchFamily="34" charset="0"/>
                        </a:rPr>
                        <a:t>glad</a:t>
                      </a:r>
                      <a:endParaRPr lang="hr-HR" sz="2000" b="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NORME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00108"/>
            <a:ext cx="9144000" cy="58578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NORME</a:t>
            </a:r>
          </a:p>
          <a:p>
            <a:pPr lvl="1">
              <a:buSzPct val="100000"/>
              <a:buFont typeface="Calibri" pitchFamily="34" charset="0"/>
              <a:buChar char="–"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društvena pravila ili upute što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određuju prikladno ponašanje u određenim situacijama</a:t>
            </a:r>
          </a:p>
          <a:p>
            <a:pPr lvl="1">
              <a:buSzPct val="100000"/>
              <a:buFont typeface="Calibri" pitchFamily="34" charset="0"/>
              <a:buChar char="–"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nepoštivanje normi izaziva sankcije (blage ili oštre)</a:t>
            </a:r>
          </a:p>
          <a:p>
            <a:pPr>
              <a:spcBef>
                <a:spcPts val="4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VRSTE NORMI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hr-HR" sz="2400" u="sng" dirty="0" smtClean="0">
                <a:latin typeface="Calibri" pitchFamily="34" charset="0"/>
                <a:cs typeface="Calibri" pitchFamily="34" charset="0"/>
              </a:rPr>
              <a:t>s obzirom na sankcije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lvl="1">
              <a:spcBef>
                <a:spcPts val="600"/>
              </a:spcBef>
              <a:buSzPct val="100000"/>
              <a:buFont typeface="Calibri" pitchFamily="34" charset="0"/>
              <a:buChar char="–"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folkways 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(eng. folk – narod; way – način, običaj, navika)</a:t>
            </a:r>
            <a:endParaRPr lang="hr-HR" sz="2800" i="1" dirty="0" smtClean="0">
              <a:latin typeface="Calibri" pitchFamily="34" charset="0"/>
              <a:cs typeface="Calibri" pitchFamily="34" charset="0"/>
            </a:endParaRPr>
          </a:p>
          <a:p>
            <a:pPr lvl="1">
              <a:spcBef>
                <a:spcPts val="600"/>
              </a:spcBef>
              <a:buSzPct val="100000"/>
              <a:buFont typeface="Calibri" pitchFamily="34" charset="0"/>
              <a:buChar char="–"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mores </a:t>
            </a:r>
            <a:r>
              <a:rPr lang="hr-HR" sz="20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(lat. mos, moris, m. – običaj)</a:t>
            </a:r>
            <a:endParaRPr lang="hr-HR" sz="2800" dirty="0" smtClean="0">
              <a:latin typeface="Calibri" pitchFamily="34" charset="0"/>
              <a:cs typeface="Calibri" pitchFamily="34" charset="0"/>
            </a:endParaRPr>
          </a:p>
          <a:p>
            <a:pPr lvl="1">
              <a:spcBef>
                <a:spcPts val="600"/>
              </a:spcBef>
              <a:buSzPct val="100000"/>
              <a:buFont typeface="Calibri" pitchFamily="34" charset="0"/>
              <a:buChar char="–"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tabui </a:t>
            </a:r>
            <a:r>
              <a:rPr lang="hr-HR" sz="20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(polinezijski – zabrani ili isključivanje) </a:t>
            </a:r>
            <a:endParaRPr lang="hr-HR" sz="2800" dirty="0" smtClean="0">
              <a:latin typeface="Calibri" pitchFamily="34" charset="0"/>
              <a:cs typeface="Calibri" pitchFamily="34" charset="0"/>
            </a:endParaRPr>
          </a:p>
          <a:p>
            <a:pPr lvl="1">
              <a:spcBef>
                <a:spcPts val="600"/>
              </a:spcBef>
              <a:buSzPct val="100000"/>
              <a:buFont typeface="Calibri" pitchFamily="34" charset="0"/>
              <a:buChar char="–"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zakoni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-32" y="116632"/>
            <a:ext cx="9144032" cy="664371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548640" marR="0" lvl="0" indent="-41148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None/>
              <a:tabLst/>
              <a:defRPr/>
            </a:pPr>
            <a:r>
              <a:rPr kumimoji="0" lang="hr-HR" sz="3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FOLKWAYS</a:t>
            </a:r>
            <a:r>
              <a:rPr kumimoji="0" lang="hr-H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– </a:t>
            </a:r>
            <a:r>
              <a:rPr kumimoji="0" lang="hr-HR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običajne norme 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kojima društvo pridaje </a:t>
            </a:r>
            <a:r>
              <a:rPr kumimoji="0" lang="hr-HR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manju važnost 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i čije kršenje izaziva </a:t>
            </a:r>
            <a:r>
              <a:rPr kumimoji="0" lang="hr-HR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blage </a:t>
            </a:r>
            <a:r>
              <a:rPr kumimoji="0" lang="hr-HR" sz="26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Calibri" pitchFamily="34" charset="0"/>
                <a:cs typeface="Calibri" pitchFamily="34" charset="0"/>
              </a:rPr>
              <a:t>ili </a:t>
            </a:r>
            <a:r>
              <a:rPr kumimoji="0" lang="hr-HR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nikakve sankcije </a:t>
            </a:r>
            <a:r>
              <a:rPr kumimoji="0" lang="hr-HR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(ogovaranje ili podsmjeh)</a:t>
            </a:r>
          </a:p>
          <a:p>
            <a:pPr marL="548640" marR="0" lvl="0" indent="-411480" algn="l" defTabSz="9144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None/>
              <a:tabLst/>
              <a:defRPr/>
            </a:pPr>
            <a:r>
              <a:rPr kumimoji="0" lang="hr-HR" sz="3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MORES</a:t>
            </a:r>
            <a:r>
              <a:rPr kumimoji="0" lang="hr-H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– pravila kojima </a:t>
            </a:r>
            <a:r>
              <a:rPr kumimoji="0" lang="hr-HR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društvo </a:t>
            </a:r>
            <a:r>
              <a:rPr kumimoji="0" lang="hr-HR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pridaje veliki značaj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, </a:t>
            </a:r>
            <a:r>
              <a:rPr kumimoji="0" lang="hr-HR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moralno su obvezujuća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, a njihovo kršenje uzrokuje </a:t>
            </a:r>
            <a:r>
              <a:rPr kumimoji="0" lang="hr-HR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oštre sankcije 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i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hr-HR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moralnu osudu </a:t>
            </a:r>
            <a:r>
              <a:rPr kumimoji="0" lang="hr-HR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(zgražanje, bijes, snažno protivljenje, izopćenje</a:t>
            </a:r>
            <a:r>
              <a:rPr kumimoji="0" lang="hr-HR" sz="2400" b="0" i="1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iz zajednice, pa čak i smrt</a:t>
            </a:r>
            <a:r>
              <a:rPr kumimoji="0" lang="hr-HR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)</a:t>
            </a:r>
            <a:endParaRPr kumimoji="0" lang="hr-HR" sz="2800" b="1" i="1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None/>
              <a:tabLst/>
              <a:defRPr/>
            </a:pPr>
            <a:r>
              <a:rPr kumimoji="0" lang="hr-HR" sz="3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TABUI</a:t>
            </a:r>
            <a:r>
              <a:rPr kumimoji="0" lang="hr-HR" sz="20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– norme (mores) čije je </a:t>
            </a:r>
            <a:r>
              <a:rPr kumimoji="0" lang="hr-HR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kršenje apsolutno zabranjeno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, smatraju se ne samo nemoralnim nego </a:t>
            </a:r>
            <a:r>
              <a:rPr kumimoji="0" lang="hr-HR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neprirodnim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Calibri" pitchFamily="34" charset="0"/>
              </a:rPr>
              <a:t>i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hr-HR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neljudskim</a:t>
            </a:r>
            <a:endParaRPr kumimoji="0" lang="hr-HR" sz="2400" b="1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None/>
              <a:tabLst/>
              <a:defRPr/>
            </a:pP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	</a:t>
            </a:r>
            <a:r>
              <a:rPr kumimoji="0" lang="hr-HR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TABU INCESTA </a:t>
            </a:r>
            <a:r>
              <a:rPr kumimoji="0" lang="hr-HR" sz="24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–</a:t>
            </a: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točka prelaza ljudske vrste iz prirodnog u kulturno stanje (</a:t>
            </a:r>
            <a:r>
              <a:rPr kumimoji="0" lang="hr-HR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Claude Lévi-Strauss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)</a:t>
            </a:r>
            <a:endParaRPr kumimoji="0" lang="hr-HR" sz="2800" b="1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540000" marR="0" lvl="0" indent="-411480" algn="l" defTabSz="914400" rtl="0" eaLnBrk="1" fontAlgn="auto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None/>
              <a:tabLst/>
              <a:defRPr/>
            </a:pPr>
            <a:r>
              <a:rPr kumimoji="0" lang="hr-HR" sz="3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ZAKONI</a:t>
            </a:r>
            <a:r>
              <a:rPr kumimoji="0" lang="hr-H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hr-HR" sz="24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–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hr-HR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formalizirane društvene norme 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čije poštivanje i provođenje osiguravaju posebne društvene grupe i institucije (sudstvo, policija i sl.)</a:t>
            </a:r>
          </a:p>
          <a:p>
            <a:pPr marL="1005840" lvl="1" indent="-411480">
              <a:lnSpc>
                <a:spcPct val="120000"/>
              </a:lnSpc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Calibri" pitchFamily="34" charset="0"/>
              <a:buChar char="–"/>
              <a:defRPr/>
            </a:pPr>
            <a:r>
              <a:rPr kumimoji="0" lang="hr-HR" sz="2400" b="0" i="0" u="sng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legitimna upotreba sile u njihovu provođenju</a:t>
            </a:r>
          </a:p>
          <a:p>
            <a:pPr marL="1005840" lvl="1" indent="-411480">
              <a:lnSpc>
                <a:spcPct val="120000"/>
              </a:lnSpc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Calibri" pitchFamily="34" charset="0"/>
              <a:buChar char="–"/>
              <a:defRPr/>
            </a:pP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zakoni su podložniji izmjeni, za razliku od ostalih normi</a:t>
            </a:r>
          </a:p>
          <a:p>
            <a:pPr marL="1005840" lvl="1" indent="-411480">
              <a:lnSpc>
                <a:spcPct val="120000"/>
              </a:lnSpc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Calibri" pitchFamily="34" charset="0"/>
              <a:buChar char="–"/>
              <a:defRPr/>
            </a:pP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mores su izvor zakonima</a:t>
            </a:r>
            <a:endParaRPr kumimoji="0" lang="hr-H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2844" y="500042"/>
          <a:ext cx="8786875" cy="6040796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500066"/>
                <a:gridCol w="1071570"/>
                <a:gridCol w="1785950"/>
                <a:gridCol w="1914539"/>
                <a:gridCol w="1757375"/>
                <a:gridCol w="1757375"/>
              </a:tblGrid>
              <a:tr h="58007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2400" dirty="0" smtClean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40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FOLKWAYS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40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MORES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TABUI</a:t>
                      </a:r>
                      <a:endParaRPr lang="hr-HR" sz="240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ZAKONI </a:t>
                      </a:r>
                      <a:endParaRPr lang="hr-HR" sz="240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6400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hr-HR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OSUDA</a:t>
                      </a:r>
                    </a:p>
                  </a:txBody>
                  <a:tcPr vert="vert27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BLAGA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800" b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800" b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800" b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640080">
                <a:tc vMerge="1">
                  <a:txBody>
                    <a:bodyPr/>
                    <a:lstStyle/>
                    <a:p>
                      <a:pPr algn="ctr"/>
                      <a:endParaRPr lang="hr-HR" sz="18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OŠTRA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400" dirty="0" smtClean="0"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algn="ctr"/>
                      <a:endParaRPr lang="hr-HR" sz="2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800" b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800" b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800" b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354476">
                <a:tc gridSpan="2">
                  <a:txBody>
                    <a:bodyPr/>
                    <a:lstStyle/>
                    <a:p>
                      <a:pPr algn="ctr"/>
                      <a:r>
                        <a:rPr lang="hr-HR" sz="2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PRIMJER</a:t>
                      </a:r>
                      <a:endParaRPr lang="hr-HR" sz="2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r-HR" sz="2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800" b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800" b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800" b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571636">
                <a:tc gridSpan="2">
                  <a:txBody>
                    <a:bodyPr/>
                    <a:lstStyle/>
                    <a:p>
                      <a:pPr algn="ctr"/>
                      <a:r>
                        <a:rPr lang="hr-HR" sz="2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OBLIK SANKCIJE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r-HR" sz="2400" dirty="0" smtClean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800" b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800" b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800" b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071570">
                <a:tc gridSpan="2">
                  <a:txBody>
                    <a:bodyPr/>
                    <a:lstStyle/>
                    <a:p>
                      <a:pPr algn="ctr"/>
                      <a:r>
                        <a:rPr lang="hr-HR" sz="2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RAZLIKA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r-HR" sz="2400" dirty="0" smtClean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800" b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800" b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r-HR" sz="2800" b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1857356" y="728473"/>
            <a:ext cx="1571636" cy="4629353"/>
            <a:chOff x="1857356" y="1514291"/>
            <a:chExt cx="1571636" cy="4629353"/>
          </a:xfrm>
        </p:grpSpPr>
        <p:sp>
          <p:nvSpPr>
            <p:cNvPr id="5" name="Rectangle 4"/>
            <p:cNvSpPr/>
            <p:nvPr/>
          </p:nvSpPr>
          <p:spPr>
            <a:xfrm>
              <a:off x="2357422" y="1514291"/>
              <a:ext cx="44114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hr-HR" sz="7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x</a:t>
              </a:r>
              <a:endParaRPr lang="hr-HR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28794" y="3500438"/>
              <a:ext cx="142876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hr-HR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kršenje bontona, higijena</a:t>
              </a:r>
              <a:endParaRPr lang="hr-HR" sz="20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57356" y="4820205"/>
              <a:ext cx="1571636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hr-HR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podsmijeh, ogovaranje,  smatramo ih </a:t>
              </a:r>
              <a:r>
                <a:rPr lang="hr-HR" sz="2000" dirty="0" smtClean="0">
                  <a:solidFill>
                    <a:prstClr val="black"/>
                  </a:solidFill>
                  <a:latin typeface="Calibri"/>
                  <a:cs typeface="Calibri"/>
                </a:rPr>
                <a:t>„</a:t>
              </a:r>
              <a:r>
                <a:rPr lang="hr-HR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čudnima”</a:t>
              </a:r>
              <a:endParaRPr lang="hr-HR" sz="20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93714" y="1428736"/>
            <a:ext cx="1864104" cy="3929090"/>
            <a:chOff x="3493714" y="2214554"/>
            <a:chExt cx="1864104" cy="3929090"/>
          </a:xfrm>
        </p:grpSpPr>
        <p:sp>
          <p:nvSpPr>
            <p:cNvPr id="6" name="Rectangle 5"/>
            <p:cNvSpPr/>
            <p:nvPr/>
          </p:nvSpPr>
          <p:spPr>
            <a:xfrm>
              <a:off x="4137595" y="2214554"/>
              <a:ext cx="58381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hr-HR" sz="7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x</a:t>
              </a:r>
              <a:endParaRPr lang="hr-HR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93714" y="3491685"/>
              <a:ext cx="186410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hr-HR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krađa, </a:t>
              </a:r>
              <a:br>
                <a:rPr lang="hr-HR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hr-HR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ubojstvo, </a:t>
              </a:r>
              <a:br>
                <a:rPr lang="hr-HR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hr-HR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izdaja, silovanje</a:t>
              </a:r>
              <a:endParaRPr lang="hr-HR" sz="20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36470" y="4820205"/>
              <a:ext cx="1649909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hr-HR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izopćenje iz zajednice, zatvor, smrtna kazna</a:t>
              </a:r>
              <a:endParaRPr lang="hr-HR" sz="20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57818" y="1428736"/>
            <a:ext cx="1843718" cy="3929090"/>
            <a:chOff x="5357818" y="2214554"/>
            <a:chExt cx="1843718" cy="3929090"/>
          </a:xfrm>
        </p:grpSpPr>
        <p:sp>
          <p:nvSpPr>
            <p:cNvPr id="7" name="Rectangle 6"/>
            <p:cNvSpPr/>
            <p:nvPr/>
          </p:nvSpPr>
          <p:spPr>
            <a:xfrm>
              <a:off x="5636735" y="2214554"/>
              <a:ext cx="128588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r-HR" sz="7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x x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57818" y="3649808"/>
              <a:ext cx="184371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hr-HR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kanibalizam, incest</a:t>
              </a:r>
              <a:endParaRPr lang="hr-HR" sz="20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93859" y="4820205"/>
              <a:ext cx="1571636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hr-HR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smatra se nemoralnim i neprirodnim, neljudskim</a:t>
              </a:r>
              <a:endParaRPr lang="hr-HR" sz="20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43768" y="1428736"/>
            <a:ext cx="1785950" cy="3895207"/>
            <a:chOff x="7143768" y="2214554"/>
            <a:chExt cx="1785950" cy="3895207"/>
          </a:xfrm>
        </p:grpSpPr>
        <p:sp>
          <p:nvSpPr>
            <p:cNvPr id="8" name="Rectangle 7"/>
            <p:cNvSpPr/>
            <p:nvPr/>
          </p:nvSpPr>
          <p:spPr>
            <a:xfrm>
              <a:off x="7845054" y="2214554"/>
              <a:ext cx="44114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hr-HR" sz="7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x</a:t>
              </a:r>
              <a:endParaRPr lang="hr-HR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286644" y="4786322"/>
              <a:ext cx="164307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hr-HR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legitimna uporaba sile u provođenju sankcije</a:t>
              </a:r>
              <a:endParaRPr lang="hr-HR" sz="20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3768" y="3371679"/>
              <a:ext cx="178595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hr-HR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vožnja u pijanom stanju,</a:t>
              </a:r>
            </a:p>
            <a:p>
              <a:pPr lvl="0" algn="ctr"/>
              <a:r>
                <a:rPr lang="hr-HR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ubojstvo,</a:t>
              </a:r>
            </a:p>
            <a:p>
              <a:pPr lvl="0" algn="ctr"/>
              <a:r>
                <a:rPr lang="hr-HR" sz="200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krađa</a:t>
              </a:r>
              <a:endParaRPr lang="hr-HR" sz="20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571868" y="5506066"/>
            <a:ext cx="17886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hr-HR" b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NEPISANA,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MORALNO </a:t>
            </a:r>
            <a:r>
              <a:rPr lang="hr-HR" b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OBVEZUJUĆA</a:t>
            </a:r>
            <a:endParaRPr lang="hr-HR" b="1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86644" y="5506066"/>
            <a:ext cx="15716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hr-HR" b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PISANA,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ZAKONSKI</a:t>
            </a:r>
          </a:p>
          <a:p>
            <a:pPr lvl="0" algn="ctr"/>
            <a:r>
              <a:rPr lang="hr-HR" b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OBVEZUJUĆA</a:t>
            </a:r>
            <a:endParaRPr lang="hr-HR" b="1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357818" y="5506066"/>
            <a:ext cx="17886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hr-HR" b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NEPISANA,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MORALNO </a:t>
            </a:r>
            <a:r>
              <a:rPr lang="hr-HR" b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OBVEZUJUĆA</a:t>
            </a:r>
            <a:endParaRPr lang="hr-HR" b="1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14480" y="5506066"/>
            <a:ext cx="17886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hr-HR" b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NEPISANA, </a:t>
            </a:r>
            <a:r>
              <a:rPr lang="hr-HR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MORALNO </a:t>
            </a:r>
            <a:r>
              <a:rPr lang="hr-HR" b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NEOBVEZUJUĆA</a:t>
            </a:r>
            <a:endParaRPr lang="hr-HR" b="1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VRIJEDNOSTI</a:t>
            </a:r>
            <a:endParaRPr lang="hr-HR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8694"/>
            <a:ext cx="9144000" cy="5857892"/>
          </a:xfrm>
        </p:spPr>
        <p:txBody>
          <a:bodyPr>
            <a:noAutofit/>
          </a:bodyPr>
          <a:lstStyle/>
          <a:p>
            <a:pPr marL="288000" indent="-288000">
              <a:spcBef>
                <a:spcPts val="1200"/>
              </a:spcBef>
              <a:buSzPct val="100000"/>
              <a:buNone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apstraktne ideje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o tome što je dobro, ispravno i poželjno</a:t>
            </a:r>
          </a:p>
          <a:p>
            <a:pPr lvl="1">
              <a:spcBef>
                <a:spcPts val="1200"/>
              </a:spcBef>
              <a:buSzPct val="100000"/>
              <a:buFont typeface="Calibri" pitchFamily="34" charset="0"/>
              <a:buChar char="–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ne propisuju izravno prihvatljivo ili neprihvatljivo ponašanje, već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služe kao mjerilo za prosudbu ljudi, pojava i događaja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, s obzirom na standarde dobroga, lijepog, moralnog i sl. </a:t>
            </a:r>
          </a:p>
          <a:p>
            <a:pPr lvl="1">
              <a:spcBef>
                <a:spcPts val="600"/>
              </a:spcBef>
              <a:buSzPct val="100000"/>
              <a:buFont typeface="Calibri" pitchFamily="34" charset="0"/>
              <a:buChar char="–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služe kao kriterij za izbor i opravdanje ciljeva</a:t>
            </a:r>
          </a:p>
          <a:p>
            <a:pPr lvl="1">
              <a:spcBef>
                <a:spcPts val="600"/>
              </a:spcBef>
              <a:buSzPct val="100000"/>
              <a:buFont typeface="Calibri" pitchFamily="34" charset="0"/>
              <a:buChar char="–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čine osnovu društvenih normi</a:t>
            </a:r>
          </a:p>
          <a:p>
            <a:pPr lvl="1">
              <a:spcBef>
                <a:spcPts val="600"/>
              </a:spcBef>
              <a:buSzPct val="100000"/>
              <a:buFont typeface="Calibri" pitchFamily="34" charset="0"/>
              <a:buChar char="–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razlikuju se od kulture do kulture </a:t>
            </a:r>
            <a:br>
              <a:rPr lang="hr-HR" sz="2200" dirty="0" smtClean="0">
                <a:latin typeface="Calibri" pitchFamily="34" charset="0"/>
                <a:cs typeface="Calibri" pitchFamily="34" charset="0"/>
              </a:rPr>
            </a:br>
            <a:r>
              <a:rPr lang="hr-HR" sz="2200" i="1" dirty="0" smtClean="0">
                <a:latin typeface="Calibri" pitchFamily="34" charset="0"/>
                <a:cs typeface="Calibri" pitchFamily="34" charset="0"/>
              </a:rPr>
              <a:t>(primjer s američkim znanstvenikom u Maroku)</a:t>
            </a:r>
          </a:p>
          <a:p>
            <a:pPr>
              <a:buNone/>
            </a:pPr>
            <a:endParaRPr lang="hr-HR" sz="2400" i="1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hr-HR" sz="2400" i="1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hr-HR" sz="2400" i="1" dirty="0" smtClean="0"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2400"/>
              </a:spcBef>
              <a:buSzPct val="100000"/>
              <a:buFont typeface="Calibri" pitchFamily="34" charset="0"/>
              <a:buChar char="–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vrijednosti su univerzalna pravila, ali postoje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iznimke</a:t>
            </a:r>
          </a:p>
          <a:p>
            <a:pPr>
              <a:buNone/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	(ubojstvo u ratu, smrtna kazna...)</a:t>
            </a:r>
          </a:p>
          <a:p>
            <a:pPr>
              <a:buNone/>
            </a:pPr>
            <a:endParaRPr lang="hr-HR" sz="2400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hr-HR" sz="2400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hr-HR" sz="2400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hr-HR" sz="2400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hr-HR" sz="24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4414" y="4357694"/>
            <a:ext cx="7092000" cy="128588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VRIJEDNOSTI </a:t>
            </a:r>
            <a:r>
              <a:rPr lang="hr-HR" sz="24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= proizvoljnije (više značenja)</a:t>
            </a:r>
          </a:p>
          <a:p>
            <a:pPr algn="ctr"/>
            <a:r>
              <a:rPr lang="hr-HR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NORME </a:t>
            </a:r>
            <a:r>
              <a:rPr lang="hr-HR" sz="24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= konkretnije (jedno značenje)</a:t>
            </a:r>
          </a:p>
          <a:p>
            <a:pPr algn="ctr"/>
            <a:r>
              <a:rPr lang="hr-HR" sz="2400" i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npr. jednakost kao norma i vrijednost</a:t>
            </a:r>
            <a:endParaRPr lang="hr-HR" sz="2400" i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allAtOnce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D:\BackUp_skola\sociologija\slike\globalizacija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580112" y="342509"/>
            <a:ext cx="3252851" cy="4453169"/>
          </a:xfrm>
          <a:prstGeom prst="rect">
            <a:avLst/>
          </a:prstGeom>
          <a:noFill/>
        </p:spPr>
      </p:pic>
      <p:pic>
        <p:nvPicPr>
          <p:cNvPr id="12" name="Picture 7" descr="D:\BackUp_skola\sociologija\slike\pioniri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512" y="3933056"/>
            <a:ext cx="5873587" cy="2757721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9600" y="363258"/>
            <a:ext cx="567037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lvl="0" indent="-411480">
              <a:lnSpc>
                <a:spcPct val="110000"/>
              </a:lnSpc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defRPr/>
            </a:pPr>
            <a:r>
              <a:rPr lang="hr-H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vrijednost ljepote i slobode</a:t>
            </a:r>
            <a:endParaRPr lang="hr-HR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71546"/>
            <a:ext cx="9001156" cy="5237814"/>
          </a:xfrm>
        </p:spPr>
        <p:txBody>
          <a:bodyPr>
            <a:normAutofit/>
          </a:bodyPr>
          <a:lstStyle/>
          <a:p>
            <a:pPr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nematerijalno kulturno dobro mogu biti razni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oblici i pojave duhovnog stvaralaštva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što se prenose predajom ili na drugi način, a osobito:</a:t>
            </a:r>
          </a:p>
          <a:p>
            <a:pPr lvl="1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200" i="1" dirty="0" smtClean="0">
                <a:latin typeface="Calibri" pitchFamily="34" charset="0"/>
                <a:cs typeface="Calibri" pitchFamily="34" charset="0"/>
              </a:rPr>
              <a:t>jezik, dijalekti, govori i toponimika, te usmena književnost svih vrsta,</a:t>
            </a:r>
            <a:endParaRPr lang="hr-HR" sz="2200" dirty="0" smtClean="0">
              <a:latin typeface="Calibri" pitchFamily="34" charset="0"/>
              <a:cs typeface="Calibri" pitchFamily="34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hr-HR" sz="2200" i="1" dirty="0" smtClean="0">
                <a:latin typeface="Calibri" pitchFamily="34" charset="0"/>
                <a:cs typeface="Calibri" pitchFamily="34" charset="0"/>
              </a:rPr>
              <a:t>folklorno stvaralaštvo u području glazbe, plesa, predaje, igara, obreda, običaja, kao i druge tradicionalne pučke vrednote,</a:t>
            </a:r>
            <a:endParaRPr lang="hr-HR" sz="2200" dirty="0" smtClean="0">
              <a:latin typeface="Calibri" pitchFamily="34" charset="0"/>
              <a:cs typeface="Calibri" pitchFamily="34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hr-HR" sz="2200" i="1" dirty="0" smtClean="0">
                <a:latin typeface="Calibri" pitchFamily="34" charset="0"/>
                <a:cs typeface="Calibri" pitchFamily="34" charset="0"/>
              </a:rPr>
              <a:t>tradicijska umijeća i obrti.</a:t>
            </a:r>
          </a:p>
          <a:p>
            <a:pPr marL="0" indent="0" algn="r">
              <a:buNone/>
            </a:pPr>
            <a:endParaRPr lang="hr-HR" dirty="0" smtClean="0">
              <a:latin typeface="Calibri" pitchFamily="34" charset="0"/>
              <a:cs typeface="Calibri" pitchFamily="34" charset="0"/>
            </a:endParaRPr>
          </a:p>
          <a:p>
            <a:pPr marL="0" indent="0" algn="r">
              <a:buNone/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Ministarstvo kulture Republike Hrvatske</a:t>
            </a:r>
            <a:endParaRPr lang="hr-HR" sz="2400" i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DEDEK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72" y="4149080"/>
            <a:ext cx="3874978" cy="2592288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NEMATERIJALNA KULTURNA BAŠTINA</a:t>
            </a:r>
            <a:endParaRPr lang="hr-H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62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RITUALI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928670"/>
            <a:ext cx="9001156" cy="5857892"/>
          </a:xfrm>
        </p:spPr>
        <p:txBody>
          <a:bodyPr>
            <a:normAutofit/>
          </a:bodyPr>
          <a:lstStyle/>
          <a:p>
            <a:pPr marL="540000" indent="-540000">
              <a:spcBef>
                <a:spcPts val="1200"/>
              </a:spcBef>
              <a:buSzPct val="100000"/>
              <a:buNone/>
            </a:pP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RITUALI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>  </a:t>
            </a:r>
          </a:p>
          <a:p>
            <a:pPr marL="540000" indent="-288000">
              <a:spcBef>
                <a:spcPts val="0"/>
              </a:spcBef>
              <a:buSzPct val="100000"/>
              <a:buFont typeface="Calibri" pitchFamily="34" charset="0"/>
              <a:buChar char="–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načini izražavanja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središnjih vrijednosti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i bitnih tema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nekog kolektiva ili grupe</a:t>
            </a:r>
          </a:p>
          <a:p>
            <a:pPr lvl="2">
              <a:buSzPct val="100000"/>
              <a:buFont typeface="Calibri" pitchFamily="34" charset="0"/>
              <a:buChar char="–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odvijaju se po standardiziranim pravilima</a:t>
            </a:r>
          </a:p>
          <a:p>
            <a:pPr lvl="2">
              <a:buSzPct val="100000"/>
              <a:buFont typeface="Calibri" pitchFamily="34" charset="0"/>
              <a:buChar char="–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uključuju simbole</a:t>
            </a:r>
          </a:p>
          <a:p>
            <a:pPr lvl="2">
              <a:buSzPct val="100000"/>
              <a:buFont typeface="Calibri" pitchFamily="34" charset="0"/>
              <a:buChar char="–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funkcionalna uloga rituala</a:t>
            </a:r>
            <a:endParaRPr lang="hr-HR" dirty="0" smtClean="0">
              <a:latin typeface="Calibri" pitchFamily="34" charset="0"/>
              <a:cs typeface="Calibri" pitchFamily="34" charset="0"/>
            </a:endParaRPr>
          </a:p>
          <a:p>
            <a:pPr marL="0">
              <a:spcBef>
                <a:spcPts val="24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DVIJE VRSTE RITUALA</a:t>
            </a:r>
          </a:p>
          <a:p>
            <a:pPr marL="828000" lvl="3" indent="-360000">
              <a:buFont typeface="+mj-lt"/>
              <a:buAutoNum type="arabicPeriod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RITUALI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SOLIDARNOSTI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povezivanje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pojedinca s grupom ili društvom u cjelini</a:t>
            </a:r>
          </a:p>
          <a:p>
            <a:pPr marL="828000" lvl="3" indent="-360000">
              <a:spcBef>
                <a:spcPts val="1200"/>
              </a:spcBef>
              <a:buFont typeface="+mj-lt"/>
              <a:buAutoNum type="arabicPeriod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RITUALI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PRIJELAZA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određuje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položaj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pojedinca u grupi (prijelaz iz jednog društvenog položaja u drugi)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plom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3" y="3414578"/>
            <a:ext cx="4858569" cy="322940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Oton_Ivekovic,_Krunidba_kralja_Tomislav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772" y="166372"/>
            <a:ext cx="5120672" cy="3184418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16024" y="70269"/>
            <a:ext cx="3707904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lvl="0" indent="-411480">
              <a:lnSpc>
                <a:spcPct val="110000"/>
              </a:lnSpc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defRPr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RITUAL SOLIDARNOSTI</a:t>
            </a:r>
            <a:endParaRPr lang="hr-HR" sz="2400" dirty="0"/>
          </a:p>
        </p:txBody>
      </p:sp>
      <p:sp>
        <p:nvSpPr>
          <p:cNvPr id="7" name="Rectangle 6"/>
          <p:cNvSpPr/>
          <p:nvPr/>
        </p:nvSpPr>
        <p:spPr>
          <a:xfrm>
            <a:off x="4932040" y="6247067"/>
            <a:ext cx="3114228" cy="539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lvl="0" indent="-411480">
              <a:lnSpc>
                <a:spcPct val="110000"/>
              </a:lnSpc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defRPr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RITUAL PRIJELAZA</a:t>
            </a:r>
            <a:endParaRPr lang="hr-HR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cornx\Desktop\Sociologija\slike\kultura\maturaln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2143116"/>
            <a:ext cx="6753234" cy="4494313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Rounded Rectangular Callout 6"/>
          <p:cNvSpPr/>
          <p:nvPr/>
        </p:nvSpPr>
        <p:spPr>
          <a:xfrm>
            <a:off x="285720" y="179656"/>
            <a:ext cx="4857784" cy="2355285"/>
          </a:xfrm>
          <a:prstGeom prst="wedgeRoundRectCallout">
            <a:avLst>
              <a:gd name="adj1" fmla="val -2539"/>
              <a:gd name="adj2" fmla="val 693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RITUAL PRIJELAZA – 3 FAZE</a:t>
            </a:r>
          </a:p>
          <a:p>
            <a:pPr marL="342900" indent="-252000">
              <a:buFont typeface="+mj-lt"/>
              <a:buAutoNum type="arabicPeriod"/>
            </a:pPr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faza </a:t>
            </a:r>
            <a:r>
              <a:rPr lang="hr-HR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ODVAJANJA</a:t>
            </a:r>
          </a:p>
          <a:p>
            <a:pPr marL="648000" lvl="1" indent="-180000">
              <a:buFont typeface="Calibri" pitchFamily="34" charset="0"/>
              <a:buChar char="–"/>
            </a:pPr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odvajanje od škole (bacanje bilježnica)</a:t>
            </a:r>
          </a:p>
          <a:p>
            <a:pPr marL="342900" indent="-252000">
              <a:spcBef>
                <a:spcPts val="600"/>
              </a:spcBef>
              <a:buFont typeface="+mj-lt"/>
              <a:buAutoNum type="arabicPeriod"/>
            </a:pPr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faza </a:t>
            </a:r>
            <a:r>
              <a:rPr lang="hr-HR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LIMINALNOSTI</a:t>
            </a:r>
          </a:p>
          <a:p>
            <a:pPr marL="648000" lvl="1" indent="-180000">
              <a:buFont typeface="Calibri" pitchFamily="34" charset="0"/>
              <a:buChar char="–"/>
            </a:pPr>
            <a:r>
              <a:rPr lang="hr-HR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norijada</a:t>
            </a:r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i ludovanje po gradu</a:t>
            </a:r>
          </a:p>
          <a:p>
            <a:pPr marL="342900" indent="-252000">
              <a:spcBef>
                <a:spcPts val="600"/>
              </a:spcBef>
              <a:buFont typeface="+mj-lt"/>
              <a:buAutoNum type="arabicPeriod"/>
            </a:pPr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faza </a:t>
            </a:r>
            <a:r>
              <a:rPr lang="hr-HR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PONOVNOG UKLJUČIVANJA</a:t>
            </a:r>
          </a:p>
          <a:p>
            <a:pPr marL="648000" lvl="1" indent="-180000">
              <a:buFont typeface="Calibri" pitchFamily="34" charset="0"/>
              <a:buChar char="–"/>
            </a:pPr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maturalni ples</a:t>
            </a:r>
            <a:endParaRPr lang="hr-HR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62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KULTURNE UNIVERZALIJE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00108"/>
            <a:ext cx="9001156" cy="564360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KULTURNE UNIVERZALIJE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organizirani i trajni obrasci društvenog života koji su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prisutni u svim društvima</a:t>
            </a:r>
          </a:p>
          <a:p>
            <a:pPr>
              <a:buNone/>
            </a:pPr>
            <a:endParaRPr lang="hr-HR" dirty="0" smtClean="0">
              <a:latin typeface="Calibri" pitchFamily="34" charset="0"/>
              <a:cs typeface="Calibri" pitchFamily="34" charset="0"/>
            </a:endParaRPr>
          </a:p>
          <a:p>
            <a:pPr>
              <a:buSzPct val="100000"/>
              <a:buFont typeface="Calibri" pitchFamily="34" charset="0"/>
              <a:buChar char="–"/>
            </a:pPr>
            <a:r>
              <a:rPr lang="hr-HR" b="1" dirty="0" smtClean="0">
                <a:latin typeface="Calibri" pitchFamily="34" charset="0"/>
                <a:cs typeface="Calibri" pitchFamily="34" charset="0"/>
              </a:rPr>
              <a:t>George P. Murdock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– lista od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88 kulturnih univerzalija</a:t>
            </a:r>
          </a:p>
          <a:p>
            <a:pPr lvl="2"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jezik, pogrebni obredi, pravo vlasništva, srodstvo, umjetnost, ples, higijena, ukrašavanje, upotreba oruđa, paljenje vatre, imenovanje biljaka i dr.</a:t>
            </a:r>
          </a:p>
          <a:p>
            <a:pPr lvl="2">
              <a:buFont typeface="Arial" pitchFamily="34" charset="0"/>
              <a:buChar char="−"/>
            </a:pPr>
            <a:endParaRPr lang="hr-HR" sz="2000" dirty="0" smtClean="0">
              <a:latin typeface="Calibri" pitchFamily="34" charset="0"/>
              <a:cs typeface="Calibri" pitchFamily="34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ne obuhvaćaju zbiljske (konkretne) detalje mišljenja i ponašanja ljudi, nego se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odnose na formu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– obuhvatne tipove ponašanja koje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nalazimo u svim kulturama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KULTURNE VARIJACIJE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00108"/>
            <a:ext cx="9001156" cy="564360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ETNIČKE GRUPE</a:t>
            </a:r>
          </a:p>
          <a:p>
            <a:pPr lvl="1"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društvene grupe koje se međusobno razlikuju po kulturnim značajkama: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jeziku, religiji, povijesti i podrijetlu, običajima, stilu odjevanja ili kićenja	</a:t>
            </a:r>
            <a:endParaRPr lang="hr-HR" dirty="0" smtClean="0">
              <a:latin typeface="Calibri" pitchFamily="34" charset="0"/>
              <a:cs typeface="Calibri" pitchFamily="34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imaju zajedničke </a:t>
            </a:r>
            <a:r>
              <a:rPr lang="hr-HR" u="sng" dirty="0" smtClean="0">
                <a:latin typeface="Calibri" pitchFamily="34" charset="0"/>
                <a:cs typeface="Calibri" pitchFamily="34" charset="0"/>
              </a:rPr>
              <a:t>karakteristike po kojima se razlikuju od ostalih članova društva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ili dominantne kulture</a:t>
            </a:r>
          </a:p>
          <a:p>
            <a:pPr lvl="1"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izražen osjećaj solidarnosti ili zajedništva</a:t>
            </a:r>
          </a:p>
          <a:p>
            <a:pPr lvl="1">
              <a:buFont typeface="Arial" pitchFamily="34" charset="0"/>
              <a:buChar char="−"/>
            </a:pP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npr. Židovi u SAD-u, Hrvati u dijaspori, Irci u dijaspori</a:t>
            </a:r>
          </a:p>
          <a:p>
            <a:pPr>
              <a:spcBef>
                <a:spcPts val="180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ETNICITET I NACIJA</a:t>
            </a:r>
          </a:p>
          <a:p>
            <a:pPr>
              <a:spcBef>
                <a:spcPts val="12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ETNICITET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najbitnije svojstvo etničkih grupa koje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objedinjuje kulturne i psihološke aspekte</a:t>
            </a:r>
          </a:p>
          <a:p>
            <a:pPr>
              <a:spcBef>
                <a:spcPts val="18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NACIJA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društveno-politička tvorevina</a:t>
            </a:r>
            <a:r>
              <a:rPr lang="hr-HR" sz="32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politički narod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14282" y="4999048"/>
            <a:ext cx="850112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njine_hrvati.jp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4810" y="2643182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350.000</a:t>
            </a:r>
            <a:endParaRPr lang="hr-HR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9190" y="3835603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90.000</a:t>
            </a:r>
            <a:endParaRPr lang="hr-HR" sz="1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7620" y="3835603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87.000</a:t>
            </a:r>
            <a:endParaRPr lang="hr-HR" sz="1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3174" y="3643314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40.000</a:t>
            </a:r>
            <a:endParaRPr lang="hr-HR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43504" y="4192793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35.000</a:t>
            </a:r>
            <a:endParaRPr lang="hr-HR" sz="1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1934" y="4429132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60.000</a:t>
            </a:r>
            <a:endParaRPr lang="hr-HR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86380" y="785794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35.000</a:t>
            </a:r>
            <a:endParaRPr lang="hr-HR" sz="1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29322" y="3929066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25.000</a:t>
            </a:r>
            <a:endParaRPr lang="hr-HR" sz="1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57950" y="4764297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70.000</a:t>
            </a:r>
            <a:endParaRPr lang="hr-HR" sz="1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57554" y="2571744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6.000</a:t>
            </a:r>
            <a:endParaRPr lang="hr-HR" sz="1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1868" y="2214554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10.000</a:t>
            </a:r>
            <a:endParaRPr lang="hr-HR" sz="1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00892" y="4429132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6.000</a:t>
            </a:r>
            <a:endParaRPr lang="hr-HR" sz="1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43636" y="5143512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6.000</a:t>
            </a:r>
            <a:endParaRPr lang="hr-HR" sz="1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72264" y="5214950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2.000</a:t>
            </a:r>
            <a:endParaRPr lang="hr-HR" sz="1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86380" y="4929198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571.000</a:t>
            </a:r>
            <a:endParaRPr lang="hr-HR" b="1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00298" y="1785926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7.000</a:t>
            </a:r>
            <a:endParaRPr lang="hr-HR" sz="1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3636" y="3357562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2.000</a:t>
            </a:r>
            <a:endParaRPr lang="hr-HR" sz="1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72132" y="214290"/>
            <a:ext cx="3390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sz="2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HRVATI U EUROPI</a:t>
            </a:r>
            <a:endParaRPr lang="hr-HR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57686" y="1142984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1.000</a:t>
            </a:r>
            <a:endParaRPr lang="hr-HR" sz="1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86248" y="142852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2.000</a:t>
            </a:r>
            <a:endParaRPr lang="hr-HR" sz="1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8" grpId="0" build="p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  <p:bldP spid="19" grpId="0" build="p"/>
      <p:bldP spid="20" grpId="0" build="p"/>
      <p:bldP spid="21" grpId="0" build="p"/>
      <p:bldP spid="22" grpId="0" build="p"/>
      <p:bldP spid="23" grpId="0" build="p"/>
      <p:bldP spid="2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1._Svijet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-1" y="571480"/>
            <a:ext cx="9144001" cy="55640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4414" y="242886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401.000</a:t>
            </a:r>
            <a:endParaRPr lang="hr-HR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1538" y="178592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97.000</a:t>
            </a:r>
            <a:endParaRPr lang="hr-HR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506517">
            <a:off x="1791823" y="483943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380.000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6506517">
            <a:off x="2149013" y="491087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275.000</a:t>
            </a:r>
            <a:endParaRPr lang="hr-HR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00298" y="4000504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128.000</a:t>
            </a:r>
            <a:endParaRPr lang="hr-HR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3768" y="457200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250.000</a:t>
            </a:r>
            <a:endParaRPr lang="hr-HR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38532" y="548856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40.000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00562" y="500063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rial" pitchFamily="34" charset="0"/>
                <a:cs typeface="Arial" pitchFamily="34" charset="0"/>
              </a:rPr>
              <a:t>8.000</a:t>
            </a:r>
            <a:endParaRPr lang="hr-H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28860" y="428625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5.000</a:t>
            </a:r>
            <a:endParaRPr lang="hr-HR" sz="1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15512443">
            <a:off x="1827878" y="4043967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400" b="1" dirty="0" smtClean="0">
                <a:latin typeface="Arial" pitchFamily="34" charset="0"/>
                <a:cs typeface="Arial" pitchFamily="34" charset="0"/>
              </a:rPr>
              <a:t>6.000</a:t>
            </a:r>
            <a:endParaRPr lang="hr-HR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8248213">
            <a:off x="2846213" y="4784628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400" b="1" dirty="0" smtClean="0">
                <a:latin typeface="Arial" pitchFamily="34" charset="0"/>
                <a:cs typeface="Arial" pitchFamily="34" charset="0"/>
              </a:rPr>
              <a:t>5.000</a:t>
            </a:r>
            <a:endParaRPr lang="hr-HR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72132" y="714356"/>
            <a:ext cx="339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HRVATI U SVIJETU</a:t>
            </a:r>
            <a:endParaRPr lang="hr-HR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6" descr="croatoa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61" y="142852"/>
            <a:ext cx="5904095" cy="3714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9" name="Straight Arrow Connector 18"/>
          <p:cNvCxnSpPr/>
          <p:nvPr/>
        </p:nvCxnSpPr>
        <p:spPr>
          <a:xfrm rot="10800000" flipV="1">
            <a:off x="2285984" y="2500306"/>
            <a:ext cx="714380" cy="2857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"/>
                            </p:stCondLst>
                            <p:childTnLst>
                              <p:par>
                                <p:cTn id="5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  <p:bldP spid="8" grpId="0" build="p"/>
      <p:bldP spid="9" grpId="0" build="p"/>
      <p:bldP spid="10" grpId="0" build="p"/>
      <p:bldP spid="11" grpId="0" build="p"/>
      <p:bldP spid="12" grpId="0" build="p"/>
      <p:bldP spid="13" grpId="0" build="p"/>
      <p:bldP spid="15" grpId="0" build="p"/>
      <p:bldP spid="16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RAZLIKE MEĐU KULTURAMA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71546"/>
            <a:ext cx="4500562" cy="328614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ETNOCENTRIZAM</a:t>
            </a:r>
            <a:endParaRPr lang="hr-HR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720000" lvl="1" indent="-288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prosudba tuđe kulture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prema standardima vlastite</a:t>
            </a:r>
          </a:p>
          <a:p>
            <a:pPr marL="720000" lvl="1" indent="-288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smatramo da je naš način života </a:t>
            </a:r>
            <a:r>
              <a:rPr lang="hr-HR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normalan i jedini ispravan način 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mišljenja, osjećanja i ponašanja</a:t>
            </a:r>
          </a:p>
          <a:p>
            <a:pPr>
              <a:buNone/>
            </a:pPr>
            <a:endParaRPr lang="hr-HR" sz="24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2" descr="C:\Users\cornx\Desktop\Sociologija\slike\kultura\wboprhspi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142984"/>
            <a:ext cx="4429155" cy="3191026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-1" y="4357694"/>
            <a:ext cx="9001155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KULTURNI RELATIVIZAM</a:t>
            </a:r>
            <a:endParaRPr lang="hr-HR" sz="4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720000" lvl="2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promatranje dijela kulture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sa stajališta te iste kulture</a:t>
            </a:r>
          </a:p>
          <a:p>
            <a:pPr marL="720000" lvl="2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ne pitamo se je li neka značajka kulture moralna ili ne, već se pitamo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koja je njena uloga u životu društva</a:t>
            </a:r>
          </a:p>
          <a:p>
            <a:pPr marL="720000" lvl="2" indent="-288000">
              <a:spcBef>
                <a:spcPts val="600"/>
              </a:spcBef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npr. proučavanje kanibalizma, Marvin Harris</a:t>
            </a:r>
            <a:endParaRPr lang="hr-HR" sz="2400" i="1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mije_i_nogome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00562" y="214290"/>
            <a:ext cx="4357718" cy="635798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" name="Picture 1" descr="terorist.bmp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85720" y="214290"/>
            <a:ext cx="3926974" cy="635795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mops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4500562" y="3511809"/>
            <a:ext cx="4359600" cy="3060439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-5339" y="1062141"/>
            <a:ext cx="9144000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547688" indent="-411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9F9F9"/>
              </a:buClr>
              <a:buSzPct val="65000"/>
              <a:buFont typeface="Wingdings 2" pitchFamily="18" charset="2"/>
              <a:buChar char="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68363" indent="-2825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Char char="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334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5000"/>
              <a:buFont typeface="Wingdings" pitchFamily="2" charset="2"/>
              <a:buChar char="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5255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544638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Wingdings 2" pitchFamily="18" charset="2"/>
              <a:buNone/>
            </a:pP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SUBKULTURA</a:t>
            </a:r>
            <a:r>
              <a:rPr lang="hr-HR" sz="32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</a:t>
            </a:r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skup normi, vrijednosti i obrazaca ponašanja što </a:t>
            </a:r>
            <a:r>
              <a:rPr lang="hr-HR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razlikuje grupu ljudi od ostalih članova društva</a:t>
            </a:r>
          </a:p>
          <a:p>
            <a:pPr lvl="1" indent="-360000">
              <a:buClr>
                <a:schemeClr val="bg1"/>
              </a:buClr>
              <a:buSzPct val="100000"/>
              <a:buFont typeface="Arial" pitchFamily="34" charset="0"/>
              <a:buChar char="−"/>
            </a:pPr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osjećaj grupnog identiteta, obrasci ponašanja i mišljenja se prenose na nove članove</a:t>
            </a:r>
          </a:p>
          <a:p>
            <a:pPr lvl="1" indent="-360000">
              <a:buClr>
                <a:schemeClr val="bg1"/>
              </a:buClr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skladu su s kulturom šire zajednice</a:t>
            </a:r>
          </a:p>
          <a:p>
            <a:pPr lvl="1" indent="-360000">
              <a:buClr>
                <a:schemeClr val="bg1"/>
              </a:buClr>
              <a:buSzPct val="100000"/>
              <a:buFont typeface="Arial" pitchFamily="34" charset="0"/>
              <a:buChar char="−"/>
            </a:pPr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“varijacije unutar dominantne kulture”</a:t>
            </a:r>
          </a:p>
          <a:p>
            <a:pPr lvl="1" indent="-360000">
              <a:buClr>
                <a:schemeClr val="bg1"/>
              </a:buClr>
              <a:buSzPct val="100000"/>
              <a:buFont typeface="Arial" pitchFamily="34" charset="0"/>
              <a:buChar char="−"/>
            </a:pPr>
            <a:r>
              <a:rPr lang="hr-HR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npr. </a:t>
            </a:r>
            <a:r>
              <a:rPr lang="hr-HR" i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hipsteri</a:t>
            </a:r>
            <a:r>
              <a:rPr lang="hr-HR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navijači, vegetarijanci, </a:t>
            </a:r>
            <a:r>
              <a:rPr lang="hr-HR" i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yappiji</a:t>
            </a:r>
            <a:r>
              <a:rPr lang="hr-HR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…</a:t>
            </a:r>
          </a:p>
          <a:p>
            <a:pPr>
              <a:buClr>
                <a:schemeClr val="bg1"/>
              </a:buClr>
              <a:buFont typeface="Wingdings 2" pitchFamily="18" charset="2"/>
              <a:buNone/>
            </a:pPr>
            <a:endParaRPr lang="hr-HR" b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0"/>
              </a:spcBef>
              <a:buClr>
                <a:schemeClr val="bg1"/>
              </a:buClr>
              <a:buFont typeface="Wingdings 2" pitchFamily="18" charset="2"/>
              <a:buNone/>
            </a:pP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KONTRAKULTURA</a:t>
            </a:r>
            <a:r>
              <a:rPr lang="hr-HR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– </a:t>
            </a:r>
            <a:r>
              <a:rPr lang="hr-HR" sz="26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grupa čije su vrijednosti, norme i stil života </a:t>
            </a:r>
            <a:r>
              <a:rPr lang="hr-HR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raskoraku i proturječju s kulturom šire zajednice</a:t>
            </a:r>
          </a:p>
          <a:p>
            <a:pPr lvl="1" indent="-360000">
              <a:spcBef>
                <a:spcPts val="600"/>
              </a:spcBef>
              <a:buClr>
                <a:schemeClr val="bg1"/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odbacuju mnoge standarde šire kulture (ali ne i sve)</a:t>
            </a:r>
          </a:p>
          <a:p>
            <a:pPr lvl="1" indent="-360000">
              <a:spcBef>
                <a:spcPts val="600"/>
              </a:spcBef>
              <a:buClr>
                <a:schemeClr val="bg1"/>
              </a:buClr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npr. hipiji (1960-ih), </a:t>
            </a:r>
            <a:r>
              <a:rPr lang="hr-HR" sz="2200" i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punkeri</a:t>
            </a:r>
            <a:r>
              <a:rPr lang="hr-HR" sz="22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(1980-ih), rastafarijanci, </a:t>
            </a:r>
            <a:r>
              <a:rPr lang="hr-HR" sz="2200" i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skinheadsi</a:t>
            </a:r>
            <a:r>
              <a:rPr lang="hr-HR" sz="22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RAZLIKE UNUTAR KULTURE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5339" y="1062141"/>
            <a:ext cx="9144000" cy="557216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SUBKULTURA</a:t>
            </a:r>
            <a:r>
              <a:rPr lang="hr-HR" sz="32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</a:t>
            </a:r>
            <a:r>
              <a:rPr lang="hr-HR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skup normi, vrijednosti i obrazaca ponašanja što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razlikuje grupu ljudi od ostalih članova društva</a:t>
            </a:r>
          </a:p>
          <a:p>
            <a:pPr lvl="1" indent="-360000"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osjećaj grupnog identiteta, obrasci ponašanja i mišljenja se prenose na nove članove</a:t>
            </a:r>
          </a:p>
          <a:p>
            <a:pPr lvl="1" indent="-360000"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skladu su s kulturom šire zajednice</a:t>
            </a:r>
          </a:p>
          <a:p>
            <a:pPr lvl="1" indent="-360000"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Calibri" pitchFamily="34" charset="0"/>
                <a:cs typeface="Calibri" pitchFamily="34" charset="0"/>
              </a:rPr>
              <a:t>„varijacije unutar dominantne kulture”</a:t>
            </a:r>
          </a:p>
          <a:p>
            <a:pPr lvl="1" indent="-360000">
              <a:buSzPct val="100000"/>
              <a:buFont typeface="Arial" pitchFamily="34" charset="0"/>
              <a:buChar char="−"/>
            </a:pPr>
            <a:r>
              <a:rPr lang="hr-HR" i="1" dirty="0" smtClean="0">
                <a:latin typeface="Calibri" pitchFamily="34" charset="0"/>
                <a:cs typeface="Calibri" pitchFamily="34" charset="0"/>
              </a:rPr>
              <a:t>npr. </a:t>
            </a:r>
            <a:r>
              <a:rPr lang="hr-HR" i="1" dirty="0" err="1" smtClean="0">
                <a:latin typeface="Calibri" pitchFamily="34" charset="0"/>
                <a:cs typeface="Calibri" pitchFamily="34" charset="0"/>
              </a:rPr>
              <a:t>hipsteri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, navijači, vegetarijanci, </a:t>
            </a:r>
            <a:r>
              <a:rPr lang="hr-HR" i="1" dirty="0" err="1" smtClean="0">
                <a:latin typeface="Calibri" pitchFamily="34" charset="0"/>
                <a:cs typeface="Calibri" pitchFamily="34" charset="0"/>
              </a:rPr>
              <a:t>yappiji</a:t>
            </a:r>
            <a:r>
              <a:rPr lang="hr-HR" i="1" dirty="0" smtClean="0">
                <a:latin typeface="Calibri" pitchFamily="34" charset="0"/>
                <a:cs typeface="Calibri" pitchFamily="34" charset="0"/>
              </a:rPr>
              <a:t>…</a:t>
            </a:r>
          </a:p>
          <a:p>
            <a:pPr>
              <a:buNone/>
            </a:pPr>
            <a:endParaRPr lang="hr-HR" b="1" dirty="0" smtClean="0"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0"/>
              </a:spcBef>
              <a:buNone/>
            </a:pP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KONTRAKULTURA</a:t>
            </a:r>
            <a:r>
              <a:rPr lang="hr-HR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</a:t>
            </a:r>
            <a:r>
              <a:rPr lang="hr-HR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grupa čije su vrijednosti, norme i stil života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 raskoraku i proturječju s kulturom šire zajednice</a:t>
            </a:r>
          </a:p>
          <a:p>
            <a:pPr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odbacuju mnoge standarde šire kulture (ali ne i sve)</a:t>
            </a:r>
          </a:p>
          <a:p>
            <a:pPr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npr. hipiji (1960-ih), </a:t>
            </a:r>
            <a:r>
              <a:rPr lang="hr-HR" sz="2200" i="1" dirty="0" err="1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punkeri</a:t>
            </a: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(1980-ih), rastafarijanci, </a:t>
            </a:r>
            <a:r>
              <a:rPr lang="hr-HR" sz="2200" i="1" dirty="0" err="1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skinheadsi</a:t>
            </a: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…</a:t>
            </a:r>
            <a:endParaRPr lang="hr-HR" sz="2200" i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savska_kuca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835696" y="3663057"/>
            <a:ext cx="4446162" cy="301434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11" descr="pag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6395570" y="2996952"/>
            <a:ext cx="2640926" cy="3680452"/>
          </a:xfrm>
          <a:prstGeom prst="rect">
            <a:avLst/>
          </a:prstGeom>
          <a:effectLst/>
        </p:spPr>
      </p:pic>
      <p:pic>
        <p:nvPicPr>
          <p:cNvPr id="13" name="Picture 12" descr="vucedol2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12917" y="4044390"/>
            <a:ext cx="2686230" cy="268623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Picture 13" descr="casna_rozarija.jp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67927" y="116632"/>
            <a:ext cx="2503868" cy="3917615"/>
          </a:xfrm>
          <a:prstGeom prst="rect">
            <a:avLst/>
          </a:prstGeom>
          <a:effectLst/>
        </p:spPr>
      </p:pic>
      <p:pic>
        <p:nvPicPr>
          <p:cNvPr id="20" name="Picture 19" descr="worldtameiti_narrowweb__300x409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135" y="116632"/>
            <a:ext cx="2395587" cy="326598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2" name="Picture 21" descr="sicanje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739815" y="524881"/>
            <a:ext cx="3265986" cy="244948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053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BackUp_skola\sociologija\slike\hipster_0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6143636" y="142828"/>
            <a:ext cx="2743943" cy="6572320"/>
          </a:xfrm>
          <a:prstGeom prst="rect">
            <a:avLst/>
          </a:prstGeom>
          <a:noFill/>
        </p:spPr>
      </p:pic>
      <p:pic>
        <p:nvPicPr>
          <p:cNvPr id="1028" name="Picture 4" descr="D:\BackUp_skola\sociologija\slike\hipst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142844" y="142852"/>
            <a:ext cx="3786214" cy="4286280"/>
          </a:xfrm>
          <a:prstGeom prst="rect">
            <a:avLst/>
          </a:prstGeom>
          <a:noFill/>
        </p:spPr>
      </p:pic>
      <p:pic>
        <p:nvPicPr>
          <p:cNvPr id="1027" name="Picture 3" descr="D:\BackUp_skola\sociologija\slike\hipster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30" y="2143116"/>
            <a:ext cx="2786082" cy="423862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x_pistols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295407" y="237144"/>
            <a:ext cx="5278508" cy="308050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 descr="Hladno Pivo 2007 - prednja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788024" y="2492896"/>
            <a:ext cx="4038376" cy="39525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DSCN4831.JP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379093" y="2852936"/>
            <a:ext cx="4080879" cy="3716495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px-American_history_x_poster.jpg"/>
          <p:cNvPicPr>
            <a:picLocks noChangeAspect="1"/>
          </p:cNvPicPr>
          <p:nvPr/>
        </p:nvPicPr>
        <p:blipFill>
          <a:blip r:embed="rId2"/>
          <a:srcRect r="-4599"/>
          <a:stretch>
            <a:fillRect/>
          </a:stretch>
        </p:blipFill>
        <p:spPr>
          <a:xfrm>
            <a:off x="142844" y="214290"/>
            <a:ext cx="4286280" cy="600079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 descr="romper_stomper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00562" y="214290"/>
            <a:ext cx="4429156" cy="600079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skinheads[1]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546" y="284816"/>
            <a:ext cx="4967286" cy="6073142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dern_Yuppi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438" y="142852"/>
            <a:ext cx="5286380" cy="667866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 descr="yuppies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29256" y="142852"/>
            <a:ext cx="3643338" cy="35719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Picture 2" descr="yuppie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429256" y="3781642"/>
            <a:ext cx="3643338" cy="3023971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868680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KULTURA U SUVREMENOM DRUŠTVU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00108"/>
            <a:ext cx="9144000" cy="58578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VRSTE KULTURE</a:t>
            </a:r>
          </a:p>
          <a:p>
            <a:pPr marL="756000" lvl="2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visoka kultura</a:t>
            </a:r>
            <a:r>
              <a:rPr lang="hr-H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sastoji se od kulturnih tvorevina od posebne vrijednosti 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(opera, književnost, kazalište – umjetnička djela – ozbiljna umjetnost)</a:t>
            </a:r>
            <a:endParaRPr lang="hr-HR" sz="2800" i="1" dirty="0" smtClean="0">
              <a:latin typeface="Calibri" pitchFamily="34" charset="0"/>
              <a:cs typeface="Calibri" pitchFamily="34" charset="0"/>
            </a:endParaRPr>
          </a:p>
          <a:p>
            <a:pPr marL="756000" lvl="2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narodna (pučka) kultura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kultura običnih ljudi </a:t>
            </a:r>
            <a:br>
              <a:rPr lang="hr-HR" sz="2400" dirty="0" smtClean="0">
                <a:latin typeface="Calibri" pitchFamily="34" charset="0"/>
                <a:cs typeface="Calibri" pitchFamily="34" charset="0"/>
              </a:rPr>
            </a:b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(pučki napjevi i pripovjesti koje se prenose naraštajima – predindustrijska kultura – odražava život i iskustva naroda)</a:t>
            </a:r>
            <a:endParaRPr lang="hr-HR" sz="2800" dirty="0" smtClean="0">
              <a:latin typeface="Calibri" pitchFamily="34" charset="0"/>
              <a:cs typeface="Calibri" pitchFamily="34" charset="0"/>
            </a:endParaRPr>
          </a:p>
          <a:p>
            <a:pPr marL="756000" lvl="2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masovna kultura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potrošačka kultura 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(masovni mediji, popularna glazba, turizam, serije, filmovi – ljudi ne stvaraju već troše)</a:t>
            </a:r>
          </a:p>
          <a:p>
            <a:pPr marL="756000" lvl="2" indent="-288000">
              <a:spcBef>
                <a:spcPts val="1200"/>
              </a:spcBef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popularna kultura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svi oni proizvodi koje cijeni veliki broj ljudi</a:t>
            </a: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 (slična masovnoj, ali ima umjetničku vrijednost za neke ljude – Eminem, Gospodar prstenova, Titanic...)</a:t>
            </a:r>
            <a:endParaRPr lang="hr-HR" sz="2800" i="1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na Lisa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42844" y="71438"/>
            <a:ext cx="2600019" cy="371477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mona-warhol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809678" y="71438"/>
            <a:ext cx="3714776" cy="373289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 descr="mona-simpson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6591270" y="71438"/>
            <a:ext cx="2409886" cy="371475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 descr="karn-kolo0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44" y="3857628"/>
            <a:ext cx="3929090" cy="285513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 descr="portada-karneval u pagu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214810" y="3860801"/>
            <a:ext cx="4786346" cy="2854348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071546"/>
            <a:ext cx="8572560" cy="4786346"/>
          </a:xfrm>
        </p:spPr>
        <p:txBody>
          <a:bodyPr numCol="2">
            <a:noAutofit/>
          </a:bodyPr>
          <a:lstStyle/>
          <a:p>
            <a:pPr>
              <a:buSzPct val="100000"/>
              <a:buFont typeface="Calibri" panose="020F0502020204030204" pitchFamily="34" charset="0"/>
              <a:buChar char="–"/>
            </a:pPr>
            <a:r>
              <a:rPr lang="hr-HR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Bećarac</a:t>
            </a:r>
          </a:p>
          <a:p>
            <a:pPr>
              <a:buSzPct val="100000"/>
              <a:buFont typeface="Calibri" panose="020F0502020204030204" pitchFamily="34" charset="0"/>
              <a:buChar char="–"/>
            </a:pPr>
            <a:r>
              <a:rPr lang="hr-HR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Drvene igračke Hrvatskog zagorja</a:t>
            </a:r>
          </a:p>
          <a:p>
            <a:pPr>
              <a:buSzPct val="100000"/>
              <a:buFont typeface="Calibri" panose="020F0502020204030204" pitchFamily="34" charset="0"/>
              <a:buChar char="–"/>
            </a:pPr>
            <a:r>
              <a:rPr lang="hr-HR" sz="3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Festa</a:t>
            </a:r>
            <a:r>
              <a:rPr lang="hr-HR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 Svetog Vlaha</a:t>
            </a:r>
          </a:p>
          <a:p>
            <a:pPr>
              <a:buSzPct val="100000"/>
              <a:buFont typeface="Calibri" panose="020F0502020204030204" pitchFamily="34" charset="0"/>
              <a:buChar char="–"/>
            </a:pPr>
            <a:r>
              <a:rPr lang="hr-HR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Hrvatsko čipkarstvo</a:t>
            </a:r>
          </a:p>
          <a:p>
            <a:pPr>
              <a:buSzPct val="100000"/>
              <a:buFont typeface="Calibri" panose="020F0502020204030204" pitchFamily="34" charset="0"/>
              <a:buChar char="–"/>
            </a:pPr>
            <a:r>
              <a:rPr lang="hr-HR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Istarska ljestvica</a:t>
            </a:r>
          </a:p>
          <a:p>
            <a:pPr>
              <a:buSzPct val="100000"/>
              <a:buFont typeface="Calibri" panose="020F0502020204030204" pitchFamily="34" charset="0"/>
              <a:buChar char="–"/>
            </a:pPr>
            <a:r>
              <a:rPr lang="hr-HR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Istarsko dvoglasno pjevanje</a:t>
            </a:r>
          </a:p>
          <a:p>
            <a:pPr>
              <a:buSzPct val="100000"/>
              <a:buFont typeface="Calibri" panose="020F0502020204030204" pitchFamily="34" charset="0"/>
              <a:buChar char="–"/>
            </a:pPr>
            <a:r>
              <a:rPr lang="hr-HR" sz="3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Klapsko</a:t>
            </a:r>
            <a:r>
              <a:rPr lang="hr-HR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 pjevanje</a:t>
            </a:r>
          </a:p>
          <a:p>
            <a:pPr>
              <a:buSzPct val="100000"/>
              <a:buFont typeface="Calibri" panose="020F0502020204030204" pitchFamily="34" charset="0"/>
              <a:buChar char="–"/>
            </a:pPr>
            <a:r>
              <a:rPr lang="hr-HR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Lepoglavska čipka</a:t>
            </a:r>
          </a:p>
          <a:p>
            <a:pPr>
              <a:buSzPct val="100000"/>
              <a:buFont typeface="Calibri" panose="020F0502020204030204" pitchFamily="34" charset="0"/>
              <a:buChar char="–"/>
            </a:pPr>
            <a:r>
              <a:rPr lang="hr-HR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Licitar</a:t>
            </a:r>
          </a:p>
          <a:p>
            <a:pPr>
              <a:buSzPct val="100000"/>
              <a:buFont typeface="Calibri" panose="020F0502020204030204" pitchFamily="34" charset="0"/>
              <a:buChar char="–"/>
            </a:pPr>
            <a:r>
              <a:rPr lang="hr-HR" sz="3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Ljelje</a:t>
            </a:r>
            <a:endParaRPr lang="hr-HR" sz="3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100000"/>
              <a:buFont typeface="Calibri" panose="020F0502020204030204" pitchFamily="34" charset="0"/>
              <a:buChar char="–"/>
            </a:pPr>
            <a:r>
              <a:rPr lang="hr-HR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Nijemo kolo</a:t>
            </a:r>
          </a:p>
          <a:p>
            <a:pPr>
              <a:buSzPct val="100000"/>
              <a:buFont typeface="Calibri" panose="020F0502020204030204" pitchFamily="34" charset="0"/>
              <a:buChar char="–"/>
            </a:pPr>
            <a:r>
              <a:rPr lang="hr-HR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Ojkanje</a:t>
            </a:r>
          </a:p>
          <a:p>
            <a:pPr>
              <a:buSzPct val="100000"/>
              <a:buFont typeface="Calibri" panose="020F0502020204030204" pitchFamily="34" charset="0"/>
              <a:buChar char="–"/>
            </a:pPr>
            <a:r>
              <a:rPr lang="hr-HR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Paška čipka</a:t>
            </a:r>
          </a:p>
          <a:p>
            <a:pPr>
              <a:buSzPct val="100000"/>
              <a:buFont typeface="Calibri" panose="020F0502020204030204" pitchFamily="34" charset="0"/>
              <a:buChar char="–"/>
            </a:pPr>
            <a:r>
              <a:rPr lang="hr-HR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Sinjska alka</a:t>
            </a:r>
          </a:p>
          <a:p>
            <a:pPr>
              <a:buSzPct val="100000"/>
              <a:buFont typeface="Calibri" panose="020F0502020204030204" pitchFamily="34" charset="0"/>
              <a:buChar char="–"/>
            </a:pPr>
            <a:r>
              <a:rPr lang="hr-HR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Za </a:t>
            </a:r>
            <a:r>
              <a:rPr lang="hr-HR" sz="3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križen</a:t>
            </a:r>
            <a:endParaRPr lang="hr-HR" sz="3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100000"/>
              <a:buFont typeface="Calibri" panose="020F0502020204030204" pitchFamily="34" charset="0"/>
              <a:buChar char="–"/>
            </a:pPr>
            <a:r>
              <a:rPr lang="hr-HR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Zvončari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7544" y="137414"/>
            <a:ext cx="8352928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HRVATSKA NEMATERIJALNA BAŠTINA     </a:t>
            </a:r>
            <a:r>
              <a:rPr lang="hr-HR" sz="2800" b="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(UNESCO)</a:t>
            </a:r>
            <a:endParaRPr lang="hr-HR" sz="3200" b="0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08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DRUŠTVO I KULTURA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1470" y="928670"/>
            <a:ext cx="9215470" cy="5929330"/>
          </a:xfrm>
        </p:spPr>
        <p:txBody>
          <a:bodyPr>
            <a:normAutofit/>
          </a:bodyPr>
          <a:lstStyle/>
          <a:p>
            <a:pPr>
              <a:buSzPct val="100000"/>
              <a:buFont typeface="Calibri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društvo = udruženje, organizacija, kolektiv</a:t>
            </a:r>
          </a:p>
          <a:p>
            <a:pPr>
              <a:buSzPct val="100000"/>
              <a:buFont typeface="Calibri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organizacija je prisutna i kod životinja 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(npr. pčele, mravi)</a:t>
            </a:r>
            <a:endParaRPr lang="hr-HR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1200"/>
              </a:spcBef>
              <a:buSzPct val="100000"/>
              <a:buFont typeface="Calibri" pitchFamily="34" charset="0"/>
              <a:buChar char="–"/>
            </a:pP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razlika između „životinjskog” i ljudskog društva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–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učenje kroz kulturu</a:t>
            </a:r>
          </a:p>
          <a:p>
            <a:pPr>
              <a:spcBef>
                <a:spcPts val="1800"/>
              </a:spcBef>
              <a:buSzPct val="100000"/>
              <a:buFont typeface="Calibri" pitchFamily="34" charset="0"/>
              <a:buChar char="–"/>
            </a:pP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DRUŠTVO</a:t>
            </a: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5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relativno neovisna, samoreproducirajuća skupina ljudi koji žive na istom mjestu i </a:t>
            </a:r>
            <a:r>
              <a:rPr lang="hr-HR" sz="25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sudjeluju u zajedničkoj kulturi</a:t>
            </a:r>
          </a:p>
          <a:p>
            <a:pPr>
              <a:spcBef>
                <a:spcPts val="1800"/>
              </a:spcBef>
              <a:buSzPct val="100000"/>
              <a:buFont typeface="Calibri" pitchFamily="34" charset="0"/>
              <a:buChar char="–"/>
            </a:pPr>
            <a:r>
              <a:rPr lang="hr-HR" sz="3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KULTURA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običaji nekog naroda ili grupe ljudi</a:t>
            </a:r>
          </a:p>
          <a:p>
            <a:pPr>
              <a:buSzPct val="100000"/>
              <a:buFont typeface="Calibri" pitchFamily="34" charset="0"/>
              <a:buChar char="–"/>
            </a:pPr>
            <a:endParaRPr lang="hr-HR" sz="24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  <a:p>
            <a:pPr>
              <a:buSzPct val="100000"/>
              <a:buFont typeface="Calibri" pitchFamily="34" charset="0"/>
              <a:buChar char="–"/>
            </a:pPr>
            <a:endParaRPr lang="hr-HR" sz="24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  <a:p>
            <a:pPr>
              <a:buSzPct val="100000"/>
              <a:buFont typeface="Calibri" pitchFamily="34" charset="0"/>
              <a:buChar char="–"/>
            </a:pPr>
            <a:endParaRPr lang="hr-HR" sz="24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  <a:p>
            <a:pPr mar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libri" pitchFamily="34" charset="0"/>
              <a:buChar char="–"/>
            </a:pPr>
            <a:r>
              <a:rPr lang="hr-HR" b="1" dirty="0" smtClean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ne </a:t>
            </a:r>
            <a:r>
              <a:rPr lang="hr-HR" b="1" dirty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postoji društvo bez kulture niti kultura bez </a:t>
            </a:r>
            <a:r>
              <a:rPr lang="hr-HR" b="1" dirty="0" smtClean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društva </a:t>
            </a:r>
            <a:endParaRPr lang="hr-HR" b="1" dirty="0">
              <a:solidFill>
                <a:schemeClr val="bg1"/>
              </a:solidFill>
              <a:highlight>
                <a:srgbClr val="FFFF00"/>
              </a:highlight>
              <a:latin typeface="Calibri"/>
              <a:ea typeface="Calibri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14546" y="5021156"/>
            <a:ext cx="4714908" cy="10001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8640" lvl="0" indent="-411480" algn="ctr"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DRUŠTVO = HARDWARE</a:t>
            </a:r>
          </a:p>
          <a:p>
            <a:pPr marL="548640" lvl="0" indent="-411480" algn="ctr"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KULTURA = SOFTWARE</a:t>
            </a:r>
            <a:endParaRPr lang="hr-HR" sz="20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6" name="Picture 2" descr="https://engosoft.net/wp-content/uploads/2015/04/Mobile-Icon-White-on-Blac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5" t="9310" r="23763" b="6619"/>
          <a:stretch/>
        </p:blipFill>
        <p:spPr bwMode="auto">
          <a:xfrm>
            <a:off x="7574691" y="4411361"/>
            <a:ext cx="1013255" cy="160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indicons.com/files/icons/2779/simple_icons/2048/androi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4" t="14187" r="19974"/>
          <a:stretch/>
        </p:blipFill>
        <p:spPr bwMode="auto">
          <a:xfrm>
            <a:off x="7802088" y="4833257"/>
            <a:ext cx="546265" cy="75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Image result for apple icon whi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sp>
        <p:nvSpPr>
          <p:cNvPr id="6" name="AutoShape 8" descr="Image result for apple icon whit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TIPOVI DRUŠTAVA KROZ POVIJEST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001156" cy="5929330"/>
          </a:xfrm>
        </p:spPr>
        <p:txBody>
          <a:bodyPr>
            <a:noAutofit/>
          </a:bodyPr>
          <a:lstStyle/>
          <a:p>
            <a:pPr>
              <a:buFont typeface="Calibri" pitchFamily="34" charset="0"/>
              <a:buChar char="–"/>
            </a:pPr>
            <a:r>
              <a:rPr lang="hr-HR" sz="26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životinje se prilagođavaju okolini dok čovjek prilagođava okolinu sebi</a:t>
            </a:r>
          </a:p>
          <a:p>
            <a:pPr lvl="1">
              <a:buFont typeface="Calibri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pojava </a:t>
            </a:r>
            <a:r>
              <a:rPr lang="hr-HR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homo sapiensa</a:t>
            </a: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početak kulture (prije 35 000 god)</a:t>
            </a:r>
          </a:p>
          <a:p>
            <a:pPr>
              <a:spcBef>
                <a:spcPts val="24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RAZLIKOVANJE DRUŠTAVA KROZ POVIJEST</a:t>
            </a:r>
          </a:p>
          <a:p>
            <a:pPr marL="1042416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prema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stupnju složenosti </a:t>
            </a: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</a:t>
            </a:r>
            <a:r>
              <a:rPr lang="hr-HR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jednostavna i složena</a:t>
            </a: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pPr marL="1042416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prema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postojanju</a:t>
            </a: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pisane komunikacije </a:t>
            </a: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</a:t>
            </a:r>
            <a:r>
              <a:rPr lang="hr-HR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društva bez pisma, povijesna društva i moderna</a:t>
            </a: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pPr marL="1042416" lvl="1" indent="-4572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na osnovi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načina osiguravanja sredstava za život </a:t>
            </a:r>
            <a:endParaRPr lang="hr-HR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1527048" lvl="3" indent="-457200">
              <a:spcBef>
                <a:spcPts val="0"/>
              </a:spcBef>
              <a:buFont typeface="+mj-lt"/>
              <a:buAutoNum type="arabicPeriod"/>
            </a:pP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lovačka i skupljalačka društva </a:t>
            </a:r>
          </a:p>
          <a:p>
            <a:pPr marL="1527048" lvl="3" indent="-457200">
              <a:spcBef>
                <a:spcPts val="0"/>
              </a:spcBef>
              <a:buFont typeface="+mj-lt"/>
              <a:buAutoNum type="arabicPeriod"/>
            </a:pP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pastirska i ratarska društva </a:t>
            </a:r>
          </a:p>
          <a:p>
            <a:pPr marL="1527048" lvl="3" indent="-457200">
              <a:spcBef>
                <a:spcPts val="0"/>
              </a:spcBef>
              <a:buFont typeface="+mj-lt"/>
              <a:buAutoNum type="arabicPeriod"/>
            </a:pP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društva tradicionalnih država </a:t>
            </a:r>
          </a:p>
          <a:p>
            <a:pPr marL="1527048" lvl="3" indent="-457200">
              <a:spcBef>
                <a:spcPts val="0"/>
              </a:spcBef>
              <a:buFont typeface="+mj-lt"/>
              <a:buAutoNum type="arabicPeriod"/>
            </a:pP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industrijska društva</a:t>
            </a:r>
          </a:p>
          <a:p>
            <a:pPr marL="1527048" lvl="3" indent="-457200">
              <a:spcBef>
                <a:spcPts val="0"/>
              </a:spcBef>
              <a:buFont typeface="+mj-lt"/>
              <a:buAutoNum type="arabicPeriod"/>
            </a:pP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postindustrijsko društvo</a:t>
            </a:r>
            <a:endParaRPr lang="hr-HR" sz="22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714348" y="1571612"/>
            <a:ext cx="7920000" cy="158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6778" y="764704"/>
            <a:ext cx="8929718" cy="2567802"/>
            <a:chOff x="-71438" y="4433074"/>
            <a:chExt cx="8929718" cy="2567802"/>
          </a:xfrm>
        </p:grpSpPr>
        <p:pic>
          <p:nvPicPr>
            <p:cNvPr id="5" name="Picture 4" descr="razvoj_drustava.jpg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-71438" y="4433074"/>
              <a:ext cx="8929718" cy="256780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chemeClr val="tx1">
                  <a:alpha val="70000"/>
                </a:scheme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5214942" y="4839677"/>
              <a:ext cx="19288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ograničena pismenost</a:t>
              </a:r>
              <a:endParaRPr lang="hr-HR" sz="1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00892" y="4839677"/>
              <a:ext cx="171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široka pismenost</a:t>
              </a:r>
              <a:endParaRPr lang="hr-HR" sz="1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82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marketing_tema</Template>
  <TotalTime>5605</TotalTime>
  <Words>2504</Words>
  <Application>Microsoft Office PowerPoint</Application>
  <PresentationFormat>On-screen Show (4:3)</PresentationFormat>
  <Paragraphs>432</Paragraphs>
  <Slides>55</Slides>
  <Notes>2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marketing_tema</vt:lpstr>
      <vt:lpstr>PowerPoint Presentation</vt:lpstr>
      <vt:lpstr>KULTURA - POJAM</vt:lpstr>
      <vt:lpstr>ŠTO JE KULTURA</vt:lpstr>
      <vt:lpstr>NEMATERIJALNA KULTURNA BAŠTINA</vt:lpstr>
      <vt:lpstr>PowerPoint Presentation</vt:lpstr>
      <vt:lpstr>HRVATSKA NEMATERIJALNA BAŠTINA     (UNESCO)</vt:lpstr>
      <vt:lpstr>DRUŠTVO I KULTURA</vt:lpstr>
      <vt:lpstr>TIPOVI DRUŠTAVA KROZ POVIJEST</vt:lpstr>
      <vt:lpstr>PowerPoint Presentation</vt:lpstr>
      <vt:lpstr>SOCIOKULTURNA EVOLUCIJA</vt:lpstr>
      <vt:lpstr>SOCIOKULTURNA EVOLUCIJA</vt:lpstr>
      <vt:lpstr>TIPOVI DRUŠTAVA</vt:lpstr>
      <vt:lpstr>LOVAČKA I SKUPLJALAČKA DRUŠTVA</vt:lpstr>
      <vt:lpstr>PASTIRSKA I RATARSKA DRUŠTVA</vt:lpstr>
      <vt:lpstr>PowerPoint Presentation</vt:lpstr>
      <vt:lpstr>DRUŠTVA TRADICIONALNIH DRŽAVA</vt:lpstr>
      <vt:lpstr>INDUSTRIJSKA DRUŠTVA</vt:lpstr>
      <vt:lpstr>POSTINDUSTRIJSKO DRUŠTVO</vt:lpstr>
      <vt:lpstr>OPĆE ZNAČAJKE KULTURE</vt:lpstr>
      <vt:lpstr>KULTURNA PROMJENA</vt:lpstr>
      <vt:lpstr>INOVACIJA</vt:lpstr>
      <vt:lpstr>DIFUZIJA I AKULTURACIJA</vt:lpstr>
      <vt:lpstr>PowerPoint Presentation</vt:lpstr>
      <vt:lpstr>PowerPoint Presentation</vt:lpstr>
      <vt:lpstr>GUBLJENJE KULTURNIH OBRAZACA</vt:lpstr>
      <vt:lpstr>EGALITARNI SINDROM</vt:lpstr>
      <vt:lpstr>KOMPONENTE KULTURE</vt:lpstr>
      <vt:lpstr>SIMBOL I ZNAK</vt:lpstr>
      <vt:lpstr>SIMBOLI</vt:lpstr>
      <vt:lpstr>PowerPoint Presentation</vt:lpstr>
      <vt:lpstr>PowerPoint Presentation</vt:lpstr>
      <vt:lpstr>PowerPoint Presentation</vt:lpstr>
      <vt:lpstr>PowerPoint Presentation</vt:lpstr>
      <vt:lpstr>RODU O JEZIKU</vt:lpstr>
      <vt:lpstr>NORME</vt:lpstr>
      <vt:lpstr>PowerPoint Presentation</vt:lpstr>
      <vt:lpstr>PowerPoint Presentation</vt:lpstr>
      <vt:lpstr>VRIJEDNOSTI</vt:lpstr>
      <vt:lpstr>PowerPoint Presentation</vt:lpstr>
      <vt:lpstr>RITUALI</vt:lpstr>
      <vt:lpstr>PowerPoint Presentation</vt:lpstr>
      <vt:lpstr>PowerPoint Presentation</vt:lpstr>
      <vt:lpstr>KULTURNE UNIVERZALIJE</vt:lpstr>
      <vt:lpstr>KULTURNE VARIJACIJE</vt:lpstr>
      <vt:lpstr>PowerPoint Presentation</vt:lpstr>
      <vt:lpstr>PowerPoint Presentation</vt:lpstr>
      <vt:lpstr>RAZLIKE MEĐU KULTURAMA</vt:lpstr>
      <vt:lpstr>PowerPoint Presentation</vt:lpstr>
      <vt:lpstr>RAZLIKE UNUTAR KULTURE</vt:lpstr>
      <vt:lpstr>PowerPoint Presentation</vt:lpstr>
      <vt:lpstr>PowerPoint Presentation</vt:lpstr>
      <vt:lpstr>PowerPoint Presentation</vt:lpstr>
      <vt:lpstr>PowerPoint Presentation</vt:lpstr>
      <vt:lpstr>KULTURA U SUVREMENOM DRUŠTVU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cornx</dc:creator>
  <cp:lastModifiedBy>cornx</cp:lastModifiedBy>
  <cp:revision>657</cp:revision>
  <dcterms:created xsi:type="dcterms:W3CDTF">2012-10-26T08:37:40Z</dcterms:created>
  <dcterms:modified xsi:type="dcterms:W3CDTF">2018-04-23T09:04:37Z</dcterms:modified>
</cp:coreProperties>
</file>